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5" r:id="rId1"/>
  </p:sldMasterIdLst>
  <p:notesMasterIdLst>
    <p:notesMasterId r:id="rId23"/>
  </p:notesMasterIdLst>
  <p:handoutMasterIdLst>
    <p:handoutMasterId r:id="rId24"/>
  </p:handoutMasterIdLst>
  <p:sldIdLst>
    <p:sldId id="256" r:id="rId2"/>
    <p:sldId id="363" r:id="rId3"/>
    <p:sldId id="355" r:id="rId4"/>
    <p:sldId id="336" r:id="rId5"/>
    <p:sldId id="338" r:id="rId6"/>
    <p:sldId id="340" r:id="rId7"/>
    <p:sldId id="339" r:id="rId8"/>
    <p:sldId id="354" r:id="rId9"/>
    <p:sldId id="382" r:id="rId10"/>
    <p:sldId id="385" r:id="rId11"/>
    <p:sldId id="367" r:id="rId12"/>
    <p:sldId id="388" r:id="rId13"/>
    <p:sldId id="386" r:id="rId14"/>
    <p:sldId id="392" r:id="rId15"/>
    <p:sldId id="369" r:id="rId16"/>
    <p:sldId id="389" r:id="rId17"/>
    <p:sldId id="390" r:id="rId18"/>
    <p:sldId id="391" r:id="rId19"/>
    <p:sldId id="393" r:id="rId20"/>
    <p:sldId id="397" r:id="rId21"/>
    <p:sldId id="396" r:id="rId22"/>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29" autoAdjust="0"/>
    <p:restoredTop sz="94671" autoAdjust="0"/>
  </p:normalViewPr>
  <p:slideViewPr>
    <p:cSldViewPr>
      <p:cViewPr>
        <p:scale>
          <a:sx n="70" d="100"/>
          <a:sy n="70" d="100"/>
        </p:scale>
        <p:origin x="-1152" y="-90"/>
      </p:cViewPr>
      <p:guideLst>
        <p:guide orient="horz" pos="2160"/>
        <p:guide pos="2880"/>
      </p:guideLst>
    </p:cSldViewPr>
  </p:slideViewPr>
  <p:outlineViewPr>
    <p:cViewPr>
      <p:scale>
        <a:sx n="33" d="100"/>
        <a:sy n="33" d="100"/>
      </p:scale>
      <p:origin x="48" y="643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1.7857142857142856E-2"/>
          <c:y val="8.9460784313725492E-2"/>
          <c:w val="0.90327380952380953"/>
          <c:h val="0.87990196078431371"/>
        </c:manualLayout>
      </c:layout>
      <c:pie3DChart>
        <c:varyColors val="1"/>
        <c:ser>
          <c:idx val="0"/>
          <c:order val="0"/>
          <c:tx>
            <c:strRef>
              <c:f>'[Chart in Microsoft Office PowerPoint]par specialite for bachelor'!$B$1</c:f>
              <c:strCache>
                <c:ptCount val="1"/>
                <c:pt idx="0">
                  <c:v>nb. Student</c:v>
                </c:pt>
              </c:strCache>
            </c:strRef>
          </c:tx>
          <c:explosion val="2"/>
          <c:dLbls>
            <c:dLbl>
              <c:idx val="2"/>
              <c:layout/>
              <c:tx>
                <c:rich>
                  <a:bodyPr/>
                  <a:lstStyle/>
                  <a:p>
                    <a:r>
                      <a:rPr lang="en-US" dirty="0"/>
                      <a:t>Social </a:t>
                    </a:r>
                    <a:r>
                      <a:rPr lang="en-US" dirty="0" smtClean="0"/>
                      <a:t>science </a:t>
                    </a:r>
                    <a:r>
                      <a:rPr lang="en-US" dirty="0"/>
                      <a:t>&amp; Art
7%</a:t>
                    </a:r>
                  </a:p>
                </c:rich>
              </c:tx>
              <c:showLegendKey val="0"/>
              <c:showVal val="0"/>
              <c:showCatName val="1"/>
              <c:showSerName val="0"/>
              <c:showPercent val="1"/>
              <c:showBubbleSize val="0"/>
            </c:dLbl>
            <c:dLbl>
              <c:idx val="5"/>
              <c:layout>
                <c:manualLayout>
                  <c:x val="-4.4900930352455945E-2"/>
                  <c:y val="2.8101937625443878E-2"/>
                </c:manualLayout>
              </c:layout>
              <c:showLegendKey val="0"/>
              <c:showVal val="0"/>
              <c:showCatName val="1"/>
              <c:showSerName val="0"/>
              <c:showPercent val="1"/>
              <c:showBubbleSize val="0"/>
            </c:dLbl>
            <c:dLbl>
              <c:idx val="6"/>
              <c:layout>
                <c:manualLayout>
                  <c:x val="0.16188244047619046"/>
                  <c:y val="-0.25097537440172918"/>
                </c:manualLayout>
              </c:layout>
              <c:tx>
                <c:rich>
                  <a:bodyPr/>
                  <a:lstStyle/>
                  <a:p>
                    <a:r>
                      <a:rPr lang="en-US" sz="2000" dirty="0" smtClean="0"/>
                      <a:t>Business</a:t>
                    </a:r>
                    <a:r>
                      <a:rPr lang="en-US" sz="2000" baseline="0" dirty="0" smtClean="0"/>
                      <a:t> </a:t>
                    </a:r>
                  </a:p>
                  <a:p>
                    <a:r>
                      <a:rPr lang="en-US" sz="2000" baseline="0" dirty="0" smtClean="0"/>
                      <a:t>Administration</a:t>
                    </a:r>
                    <a:r>
                      <a:rPr lang="en-US" dirty="0"/>
                      <a:t>
47%</a:t>
                    </a:r>
                  </a:p>
                </c:rich>
              </c:tx>
              <c:showLegendKey val="0"/>
              <c:showVal val="0"/>
              <c:showCatName val="1"/>
              <c:showSerName val="0"/>
              <c:showPercent val="1"/>
              <c:showBubbleSize val="0"/>
            </c:dLbl>
            <c:spPr>
              <a:noFill/>
              <a:ln w="25400">
                <a:noFill/>
              </a:ln>
            </c:spPr>
            <c:txPr>
              <a:bodyPr/>
              <a:lstStyle/>
              <a:p>
                <a:pPr>
                  <a:defRPr sz="2000"/>
                </a:pPr>
                <a:endParaRPr lang="en-US"/>
              </a:p>
            </c:txPr>
            <c:showLegendKey val="0"/>
            <c:showVal val="0"/>
            <c:showCatName val="1"/>
            <c:showSerName val="0"/>
            <c:showPercent val="1"/>
            <c:showBubbleSize val="0"/>
            <c:showLeaderLines val="1"/>
          </c:dLbls>
          <c:cat>
            <c:strRef>
              <c:f>'[Chart in Microsoft Office PowerPoint]par specialite for bachelor'!$A$2:$A$11</c:f>
              <c:strCache>
                <c:ptCount val="10"/>
                <c:pt idx="0">
                  <c:v>Basic science</c:v>
                </c:pt>
                <c:pt idx="1">
                  <c:v>IT</c:v>
                </c:pt>
                <c:pt idx="2">
                  <c:v>Social sciencw &amp; Art</c:v>
                </c:pt>
                <c:pt idx="3">
                  <c:v>Tourism</c:v>
                </c:pt>
                <c:pt idx="4">
                  <c:v>Foreign languages</c:v>
                </c:pt>
                <c:pt idx="5">
                  <c:v>Law</c:v>
                </c:pt>
                <c:pt idx="6">
                  <c:v>Management&amp; marketing</c:v>
                </c:pt>
                <c:pt idx="7">
                  <c:v>Health</c:v>
                </c:pt>
                <c:pt idx="8">
                  <c:v>Agriculture</c:v>
                </c:pt>
                <c:pt idx="9">
                  <c:v>Engineering</c:v>
                </c:pt>
              </c:strCache>
            </c:strRef>
          </c:cat>
          <c:val>
            <c:numRef>
              <c:f>'[Chart in Microsoft Office PowerPoint]par specialite for bachelor'!$B$2:$B$11</c:f>
              <c:numCache>
                <c:formatCode>General</c:formatCode>
                <c:ptCount val="10"/>
                <c:pt idx="0">
                  <c:v>10476</c:v>
                </c:pt>
                <c:pt idx="1">
                  <c:v>13947</c:v>
                </c:pt>
                <c:pt idx="2">
                  <c:v>13942</c:v>
                </c:pt>
                <c:pt idx="3">
                  <c:v>4025</c:v>
                </c:pt>
                <c:pt idx="4">
                  <c:v>22959</c:v>
                </c:pt>
                <c:pt idx="5">
                  <c:v>10954</c:v>
                </c:pt>
                <c:pt idx="6">
                  <c:v>86654</c:v>
                </c:pt>
                <c:pt idx="7">
                  <c:v>9615</c:v>
                </c:pt>
                <c:pt idx="8">
                  <c:v>6845</c:v>
                </c:pt>
                <c:pt idx="9">
                  <c:v>6501</c:v>
                </c:pt>
              </c:numCache>
            </c:numRef>
          </c:val>
        </c:ser>
        <c:dLbls>
          <c:showLegendKey val="0"/>
          <c:showVal val="0"/>
          <c:showCatName val="1"/>
          <c:showSerName val="0"/>
          <c:showPercent val="1"/>
          <c:showBubbleSize val="0"/>
          <c:showLeaderLines val="1"/>
        </c:dLbls>
      </c:pie3DChart>
      <c:spPr>
        <a:noFill/>
        <a:ln w="25400">
          <a:noFill/>
        </a:ln>
      </c:spPr>
    </c:plotArea>
    <c:plotVisOnly val="1"/>
    <c:dispBlanksAs val="zero"/>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FA439665-C117-47D9-A136-DD4FE96F4680}" type="datetimeFigureOut">
              <a:rPr lang="en-US" smtClean="0"/>
              <a:pPr/>
              <a:t>7/18/2016</a:t>
            </a:fld>
            <a:endParaRPr lang="en-US"/>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DE42BF87-643E-48AC-88B8-7394D20BD02B}" type="slidenum">
              <a:rPr lang="en-US" smtClean="0"/>
              <a:pPr/>
              <a:t>‹#›</a:t>
            </a:fld>
            <a:endParaRPr lang="en-US"/>
          </a:p>
        </p:txBody>
      </p:sp>
    </p:spTree>
    <p:extLst>
      <p:ext uri="{BB962C8B-B14F-4D97-AF65-F5344CB8AC3E}">
        <p14:creationId xmlns:p14="http://schemas.microsoft.com/office/powerpoint/2010/main" val="17638572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DF457EF2-EAB4-48C5-B638-53B52BD31AAF}" type="datetimeFigureOut">
              <a:rPr lang="en-US" smtClean="0"/>
              <a:pPr/>
              <a:t>7/18/2016</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8D6605FC-E3FE-41E3-89D8-95D559D2020C}" type="slidenum">
              <a:rPr lang="en-US" smtClean="0"/>
              <a:pPr/>
              <a:t>‹#›</a:t>
            </a:fld>
            <a:endParaRPr lang="en-US"/>
          </a:p>
        </p:txBody>
      </p:sp>
    </p:spTree>
    <p:extLst>
      <p:ext uri="{BB962C8B-B14F-4D97-AF65-F5344CB8AC3E}">
        <p14:creationId xmlns:p14="http://schemas.microsoft.com/office/powerpoint/2010/main" val="1898642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D98A7BD1-6859-4D31-A50C-4A591CA160F2}" type="slidenum">
              <a:rPr lang="en-US" smtClean="0"/>
              <a:pPr>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idx="5"/>
          </p:nvPr>
        </p:nvSpPr>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5pPr>
            <a:lvl6pPr marL="2514600" indent="-228600" defTabSz="457200" eaLnBrk="0" fontAlgn="base" hangingPunct="0">
              <a:lnSpc>
                <a:spcPct val="87000"/>
              </a:lnSpc>
              <a:spcBef>
                <a:spcPct val="0"/>
              </a:spcBef>
              <a:spcAft>
                <a:spcPct val="0"/>
              </a:spcAft>
              <a:buClr>
                <a:srgbClr val="FFFFFF"/>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6pPr>
            <a:lvl7pPr marL="2971800" indent="-228600" defTabSz="457200" eaLnBrk="0" fontAlgn="base" hangingPunct="0">
              <a:lnSpc>
                <a:spcPct val="87000"/>
              </a:lnSpc>
              <a:spcBef>
                <a:spcPct val="0"/>
              </a:spcBef>
              <a:spcAft>
                <a:spcPct val="0"/>
              </a:spcAft>
              <a:buClr>
                <a:srgbClr val="FFFFFF"/>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7pPr>
            <a:lvl8pPr marL="3429000" indent="-228600" defTabSz="457200" eaLnBrk="0" fontAlgn="base" hangingPunct="0">
              <a:lnSpc>
                <a:spcPct val="87000"/>
              </a:lnSpc>
              <a:spcBef>
                <a:spcPct val="0"/>
              </a:spcBef>
              <a:spcAft>
                <a:spcPct val="0"/>
              </a:spcAft>
              <a:buClr>
                <a:srgbClr val="FFFFFF"/>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8pPr>
            <a:lvl9pPr marL="3886200" indent="-228600" defTabSz="457200" eaLnBrk="0" fontAlgn="base" hangingPunct="0">
              <a:lnSpc>
                <a:spcPct val="87000"/>
              </a:lnSpc>
              <a:spcBef>
                <a:spcPct val="0"/>
              </a:spcBef>
              <a:spcAft>
                <a:spcPct val="0"/>
              </a:spcAft>
              <a:buClr>
                <a:srgbClr val="FFFFFF"/>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ea typeface="MS Gothic" pitchFamily="49" charset="-128"/>
              </a:defRPr>
            </a:lvl9pPr>
          </a:lstStyle>
          <a:p>
            <a:pPr>
              <a:buFont typeface="Arial" pitchFamily="34" charset="0"/>
              <a:buNone/>
              <a:defRPr/>
            </a:pPr>
            <a:fld id="{536C19B5-C397-4318-92DD-0E4A91ABCAC8}" type="slidenum">
              <a:rPr lang="en-GB" smtClean="0">
                <a:solidFill>
                  <a:srgbClr val="000000"/>
                </a:solidFill>
              </a:rPr>
              <a:pPr>
                <a:buFont typeface="Arial" pitchFamily="34" charset="0"/>
                <a:buNone/>
                <a:defRPr/>
              </a:pPr>
              <a:t>6</a:t>
            </a:fld>
            <a:endParaRPr lang="en-GB" smtClean="0">
              <a:solidFill>
                <a:srgbClr val="000000"/>
              </a:solidFill>
            </a:endParaRPr>
          </a:p>
        </p:txBody>
      </p:sp>
      <p:sp>
        <p:nvSpPr>
          <p:cNvPr id="41987" name="Text Box 1"/>
          <p:cNvSpPr txBox="1">
            <a:spLocks noChangeArrowheads="1"/>
          </p:cNvSpPr>
          <p:nvPr/>
        </p:nvSpPr>
        <p:spPr bwMode="auto">
          <a:xfrm>
            <a:off x="2225440" y="697663"/>
            <a:ext cx="2602383" cy="3494259"/>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solidFill>
                <a:schemeClr val="bg1"/>
              </a:solidFill>
              <a:ea typeface="MS Gothic" pitchFamily="49" charset="-128"/>
            </a:endParaRPr>
          </a:p>
        </p:txBody>
      </p:sp>
      <p:sp>
        <p:nvSpPr>
          <p:cNvPr id="41988" name="Rectangle 2"/>
          <p:cNvSpPr>
            <a:spLocks noGrp="1" noChangeArrowheads="1"/>
          </p:cNvSpPr>
          <p:nvPr>
            <p:ph type="body"/>
          </p:nvPr>
        </p:nvSpPr>
        <p:spPr bwMode="auto">
          <a:xfrm>
            <a:off x="706150" y="4422492"/>
            <a:ext cx="5640963" cy="41889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D6605FC-E3FE-41E3-89D8-95D559D2020C}"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4FAF183-6ADE-4A12-8BE3-E4E40EB5450A}" type="datetimeFigureOut">
              <a:rPr lang="en-US" smtClean="0"/>
              <a:pPr/>
              <a:t>7/18/2016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38E4E5DE-4AD3-4F5B-BC7D-3DB108023E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FAF183-6ADE-4A12-8BE3-E4E40EB5450A}" type="datetimeFigureOut">
              <a:rPr lang="en-US" smtClean="0"/>
              <a:pPr/>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FAF183-6ADE-4A12-8BE3-E4E40EB5450A}" type="datetimeFigureOut">
              <a:rPr lang="en-US" smtClean="0"/>
              <a:pPr/>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370013" y="301625"/>
            <a:ext cx="7313612" cy="5640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8"/>
          <p:cNvSpPr>
            <a:spLocks noGrp="1" noChangeArrowheads="1"/>
          </p:cNvSpPr>
          <p:nvPr>
            <p:ph type="dt" sz="half" idx="10"/>
          </p:nvPr>
        </p:nvSpPr>
        <p:spPr>
          <a:xfrm>
            <a:off x="3581400" y="6305550"/>
            <a:ext cx="2133600" cy="476250"/>
          </a:xfrm>
        </p:spPr>
        <p:txBody>
          <a:bodyPr/>
          <a:lstStyle>
            <a:lvl1pPr>
              <a:buFont typeface="Arial" charset="0"/>
              <a:buNone/>
              <a:defRPr>
                <a:latin typeface="Arial" charset="0"/>
              </a:defRPr>
            </a:lvl1pPr>
          </a:lstStyle>
          <a:p>
            <a:pPr>
              <a:defRPr/>
            </a:pPr>
            <a:endParaRPr lang="en-US" altLang="zh-TW"/>
          </a:p>
        </p:txBody>
      </p:sp>
      <p:sp>
        <p:nvSpPr>
          <p:cNvPr id="4" name="Rectangle 9"/>
          <p:cNvSpPr>
            <a:spLocks noGrp="1" noChangeArrowheads="1"/>
          </p:cNvSpPr>
          <p:nvPr>
            <p:ph type="ftr" sz="quarter" idx="11"/>
          </p:nvPr>
        </p:nvSpPr>
        <p:spPr>
          <a:xfrm>
            <a:off x="5715000" y="6305550"/>
            <a:ext cx="2895600" cy="476250"/>
          </a:xfrm>
        </p:spPr>
        <p:txBody>
          <a:bodyPr/>
          <a:lstStyle>
            <a:lvl1pPr>
              <a:buFont typeface="Arial" charset="0"/>
              <a:buNone/>
              <a:defRPr>
                <a:latin typeface="Arial" charset="0"/>
              </a:defRPr>
            </a:lvl1pPr>
          </a:lstStyle>
          <a:p>
            <a:pPr>
              <a:defRPr/>
            </a:pPr>
            <a:endParaRPr lang="en-US" altLang="zh-TW"/>
          </a:p>
        </p:txBody>
      </p:sp>
      <p:sp>
        <p:nvSpPr>
          <p:cNvPr id="5" name="Rectangle 10"/>
          <p:cNvSpPr>
            <a:spLocks noGrp="1" noChangeArrowheads="1"/>
          </p:cNvSpPr>
          <p:nvPr>
            <p:ph type="sldNum" sz="quarter" idx="12"/>
          </p:nvPr>
        </p:nvSpPr>
        <p:spPr/>
        <p:txBody>
          <a:bodyPr/>
          <a:lstStyle>
            <a:lvl1pPr>
              <a:defRPr/>
            </a:lvl1pPr>
          </a:lstStyle>
          <a:p>
            <a:pPr>
              <a:defRPr/>
            </a:pPr>
            <a:fld id="{262506DC-80BD-4444-96E7-1417D667ECB3}" type="slidenum">
              <a:rPr lang="en-US" altLang="zh-TW"/>
              <a:pPr>
                <a:defRPr/>
              </a:pPr>
              <a:t>‹#›</a:t>
            </a:fld>
            <a:endParaRPr lang="en-US" altLang="zh-TW"/>
          </a:p>
        </p:txBody>
      </p:sp>
    </p:spTree>
    <p:extLst>
      <p:ext uri="{BB962C8B-B14F-4D97-AF65-F5344CB8AC3E}">
        <p14:creationId xmlns:p14="http://schemas.microsoft.com/office/powerpoint/2010/main" val="2399265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296863"/>
            <a:ext cx="7540625" cy="144621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1981200"/>
            <a:ext cx="7540625" cy="4113213"/>
          </a:xfrm>
        </p:spPr>
        <p:txBody>
          <a:bodyPr/>
          <a:lstStyle/>
          <a:p>
            <a:pPr lvl="0"/>
            <a:endParaRPr lang="en-US" noProof="0" smtClean="0"/>
          </a:p>
        </p:txBody>
      </p:sp>
      <p:sp>
        <p:nvSpPr>
          <p:cNvPr id="4" name="Rectangle 16"/>
          <p:cNvSpPr>
            <a:spLocks noGrp="1" noChangeArrowheads="1"/>
          </p:cNvSpPr>
          <p:nvPr>
            <p:ph type="dt" idx="10"/>
          </p:nvPr>
        </p:nvSpPr>
        <p:spPr/>
        <p:txBody>
          <a:bodyPr/>
          <a:lstStyle>
            <a:lvl1pPr>
              <a:defRPr/>
            </a:lvl1pPr>
          </a:lstStyle>
          <a:p>
            <a:pPr>
              <a:defRPr/>
            </a:pPr>
            <a:endParaRPr lang="en-GB"/>
          </a:p>
        </p:txBody>
      </p:sp>
      <p:sp>
        <p:nvSpPr>
          <p:cNvPr id="5" name="Rectangle 17"/>
          <p:cNvSpPr>
            <a:spLocks noGrp="1" noChangeArrowheads="1"/>
          </p:cNvSpPr>
          <p:nvPr>
            <p:ph type="ftr" idx="11"/>
          </p:nvPr>
        </p:nvSpPr>
        <p:spPr/>
        <p:txBody>
          <a:bodyPr/>
          <a:lstStyle>
            <a:lvl1pPr>
              <a:defRPr/>
            </a:lvl1pPr>
          </a:lstStyle>
          <a:p>
            <a:pPr>
              <a:defRPr/>
            </a:pPr>
            <a:endParaRPr lang="en-GB"/>
          </a:p>
        </p:txBody>
      </p:sp>
      <p:sp>
        <p:nvSpPr>
          <p:cNvPr id="6" name="Rectangle 18"/>
          <p:cNvSpPr>
            <a:spLocks noGrp="1" noChangeArrowheads="1"/>
          </p:cNvSpPr>
          <p:nvPr>
            <p:ph type="sldNum" idx="12"/>
          </p:nvPr>
        </p:nvSpPr>
        <p:spPr/>
        <p:txBody>
          <a:bodyPr/>
          <a:lstStyle>
            <a:lvl1pPr>
              <a:defRPr/>
            </a:lvl1pPr>
          </a:lstStyle>
          <a:p>
            <a:pPr>
              <a:defRPr/>
            </a:pPr>
            <a:fld id="{630F7674-AA63-4135-876A-AE9DCE499263}" type="slidenum">
              <a:rPr lang="en-GB"/>
              <a:pPr>
                <a:defRPr/>
              </a:pPr>
              <a:t>‹#›</a:t>
            </a:fld>
            <a:endParaRPr lang="en-GB"/>
          </a:p>
        </p:txBody>
      </p:sp>
    </p:spTree>
    <p:extLst>
      <p:ext uri="{BB962C8B-B14F-4D97-AF65-F5344CB8AC3E}">
        <p14:creationId xmlns:p14="http://schemas.microsoft.com/office/powerpoint/2010/main" val="2478389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66800" y="1979613"/>
            <a:ext cx="7083425" cy="1446212"/>
          </a:xfrm>
        </p:spPr>
        <p:txBody>
          <a:bodyPr/>
          <a:lstStyle/>
          <a:p>
            <a:r>
              <a:rPr lang="en-US" smtClean="0"/>
              <a:t>Click to edit Master title style</a:t>
            </a:r>
            <a:endParaRPr lang="en-US"/>
          </a:p>
        </p:txBody>
      </p:sp>
      <p:sp>
        <p:nvSpPr>
          <p:cNvPr id="3" name="Rectangle 16"/>
          <p:cNvSpPr>
            <a:spLocks noGrp="1" noChangeArrowheads="1"/>
          </p:cNvSpPr>
          <p:nvPr>
            <p:ph type="dt" idx="10"/>
          </p:nvPr>
        </p:nvSpPr>
        <p:spPr>
          <a:ln/>
        </p:spPr>
        <p:txBody>
          <a:bodyPr/>
          <a:lstStyle>
            <a:lvl1pPr>
              <a:defRPr/>
            </a:lvl1pPr>
          </a:lstStyle>
          <a:p>
            <a:pPr>
              <a:defRPr/>
            </a:pPr>
            <a:endParaRPr lang="en-GB"/>
          </a:p>
        </p:txBody>
      </p:sp>
      <p:sp>
        <p:nvSpPr>
          <p:cNvPr id="4" name="Rectangle 17"/>
          <p:cNvSpPr>
            <a:spLocks noGrp="1" noChangeArrowheads="1"/>
          </p:cNvSpPr>
          <p:nvPr>
            <p:ph type="ftr" idx="11"/>
          </p:nvPr>
        </p:nvSpPr>
        <p:spPr>
          <a:ln/>
        </p:spPr>
        <p:txBody>
          <a:bodyPr/>
          <a:lstStyle>
            <a:lvl1pPr>
              <a:defRPr/>
            </a:lvl1pPr>
          </a:lstStyle>
          <a:p>
            <a:pPr>
              <a:defRPr/>
            </a:pPr>
            <a:endParaRPr lang="en-GB"/>
          </a:p>
        </p:txBody>
      </p:sp>
      <p:sp>
        <p:nvSpPr>
          <p:cNvPr id="5" name="Rectangle 18"/>
          <p:cNvSpPr>
            <a:spLocks noGrp="1" noChangeArrowheads="1"/>
          </p:cNvSpPr>
          <p:nvPr>
            <p:ph type="sldNum" idx="12"/>
          </p:nvPr>
        </p:nvSpPr>
        <p:spPr>
          <a:ln/>
        </p:spPr>
        <p:txBody>
          <a:bodyPr/>
          <a:lstStyle>
            <a:lvl1pPr>
              <a:defRPr/>
            </a:lvl1pPr>
          </a:lstStyle>
          <a:p>
            <a:pPr>
              <a:defRPr/>
            </a:pPr>
            <a:fld id="{352B7E7C-B914-4752-86CA-9927419CD0B5}" type="slidenum">
              <a:rPr lang="en-GB"/>
              <a:pPr>
                <a:defRPr/>
              </a:pPr>
              <a:t>‹#›</a:t>
            </a:fld>
            <a:endParaRPr lang="en-GB"/>
          </a:p>
        </p:txBody>
      </p:sp>
    </p:spTree>
    <p:extLst>
      <p:ext uri="{BB962C8B-B14F-4D97-AF65-F5344CB8AC3E}">
        <p14:creationId xmlns:p14="http://schemas.microsoft.com/office/powerpoint/2010/main" val="2172410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4FAF183-6ADE-4A12-8BE3-E4E40EB5450A}" type="datetimeFigureOut">
              <a:rPr lang="en-US" smtClean="0"/>
              <a:pPr/>
              <a:t>7/18/2016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8E4E5DE-4AD3-4F5B-BC7D-3DB108023E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4FAF183-6ADE-4A12-8BE3-E4E40EB5450A}" type="datetimeFigureOut">
              <a:rPr lang="en-US" smtClean="0"/>
              <a:pPr/>
              <a:t>7/18/2016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38E4E5DE-4AD3-4F5B-BC7D-3DB108023E5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4FAF183-6ADE-4A12-8BE3-E4E40EB5450A}" type="datetimeFigureOut">
              <a:rPr lang="en-US" smtClean="0"/>
              <a:pPr/>
              <a:t>7/18/2016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4FAF183-6ADE-4A12-8BE3-E4E40EB5450A}" type="datetimeFigureOut">
              <a:rPr lang="en-US" smtClean="0"/>
              <a:pPr/>
              <a:t>7/18/2016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38E4E5DE-4AD3-4F5B-BC7D-3DB108023E5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4FAF183-6ADE-4A12-8BE3-E4E40EB5450A}" type="datetimeFigureOut">
              <a:rPr lang="en-US" smtClean="0"/>
              <a:pPr/>
              <a:t>7/18/2016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4FAF183-6ADE-4A12-8BE3-E4E40EB5450A}" type="datetimeFigureOut">
              <a:rPr lang="en-US" smtClean="0"/>
              <a:pPr/>
              <a:t>7/18/2016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4FAF183-6ADE-4A12-8BE3-E4E40EB5450A}" type="datetimeFigureOut">
              <a:rPr lang="en-US" smtClean="0"/>
              <a:pPr/>
              <a:t>7/18/2016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4E5DE-4AD3-4F5B-BC7D-3DB108023E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4FAF183-6ADE-4A12-8BE3-E4E40EB5450A}" type="datetimeFigureOut">
              <a:rPr lang="en-US" smtClean="0"/>
              <a:pPr/>
              <a:t>7/18/2016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8E4E5DE-4AD3-4F5B-BC7D-3DB108023E5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4FAF183-6ADE-4A12-8BE3-E4E40EB5450A}" type="datetimeFigureOut">
              <a:rPr lang="en-US" smtClean="0"/>
              <a:pPr/>
              <a:t>7/18/2016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8E4E5DE-4AD3-4F5B-BC7D-3DB108023E5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116" r:id="rId1"/>
    <p:sldLayoutId id="2147484117" r:id="rId2"/>
    <p:sldLayoutId id="2147484118" r:id="rId3"/>
    <p:sldLayoutId id="2147484119" r:id="rId4"/>
    <p:sldLayoutId id="2147484120" r:id="rId5"/>
    <p:sldLayoutId id="2147484121" r:id="rId6"/>
    <p:sldLayoutId id="2147484122" r:id="rId7"/>
    <p:sldLayoutId id="2147484123" r:id="rId8"/>
    <p:sldLayoutId id="2147484124" r:id="rId9"/>
    <p:sldLayoutId id="2147484125" r:id="rId10"/>
    <p:sldLayoutId id="2147484126" r:id="rId11"/>
    <p:sldLayoutId id="2147484127" r:id="rId12"/>
    <p:sldLayoutId id="2147484129" r:id="rId13"/>
    <p:sldLayoutId id="2147484130" r:id="rId14"/>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09600" y="2046744"/>
            <a:ext cx="8083024" cy="2800767"/>
          </a:xfrm>
          <a:prstGeom prst="rect">
            <a:avLst/>
          </a:prstGeom>
          <a:noFill/>
        </p:spPr>
        <p:txBody>
          <a:bodyPr wrap="square" rtlCol="0">
            <a:spAutoFit/>
          </a:bodyPr>
          <a:lstStyle/>
          <a:p>
            <a:pPr algn="ctr" latinLnBrk="1"/>
            <a:r>
              <a:rPr lang="en-US" sz="2400" b="1" dirty="0">
                <a:solidFill>
                  <a:srgbClr val="002060"/>
                </a:solidFill>
              </a:rPr>
              <a:t>2</a:t>
            </a:r>
            <a:r>
              <a:rPr lang="en-US" sz="2400" b="1" baseline="30000" dirty="0">
                <a:solidFill>
                  <a:srgbClr val="002060"/>
                </a:solidFill>
              </a:rPr>
              <a:t>nd</a:t>
            </a:r>
            <a:r>
              <a:rPr lang="en-US" sz="2400" b="1" dirty="0">
                <a:solidFill>
                  <a:srgbClr val="002060"/>
                </a:solidFill>
              </a:rPr>
              <a:t> SHARE National Workshop </a:t>
            </a:r>
            <a:endParaRPr lang="en-US" sz="2400" dirty="0">
              <a:solidFill>
                <a:srgbClr val="002060"/>
              </a:solidFill>
            </a:endParaRPr>
          </a:p>
          <a:p>
            <a:pPr algn="ctr" latinLnBrk="1"/>
            <a:r>
              <a:rPr lang="en-US" sz="2400" b="1" dirty="0">
                <a:solidFill>
                  <a:srgbClr val="002060"/>
                </a:solidFill>
              </a:rPr>
              <a:t>on the Impact of Qualifications Framework</a:t>
            </a:r>
            <a:r>
              <a:rPr lang="id-ID" sz="2400" b="1" dirty="0">
                <a:solidFill>
                  <a:srgbClr val="002060"/>
                </a:solidFill>
              </a:rPr>
              <a:t>s</a:t>
            </a:r>
            <a:r>
              <a:rPr lang="en-US" sz="2400" b="1" dirty="0">
                <a:solidFill>
                  <a:srgbClr val="002060"/>
                </a:solidFill>
              </a:rPr>
              <a:t> and </a:t>
            </a:r>
            <a:endParaRPr lang="en-US" sz="2400" b="1" dirty="0" smtClean="0">
              <a:solidFill>
                <a:srgbClr val="002060"/>
              </a:solidFill>
            </a:endParaRPr>
          </a:p>
          <a:p>
            <a:pPr algn="ctr" latinLnBrk="1"/>
            <a:r>
              <a:rPr lang="en-US" sz="2400" b="1" dirty="0" smtClean="0">
                <a:solidFill>
                  <a:srgbClr val="002060"/>
                </a:solidFill>
              </a:rPr>
              <a:t>Learning </a:t>
            </a:r>
            <a:r>
              <a:rPr lang="en-US" sz="2400" b="1" dirty="0">
                <a:solidFill>
                  <a:srgbClr val="002060"/>
                </a:solidFill>
              </a:rPr>
              <a:t>Outcomes</a:t>
            </a:r>
            <a:r>
              <a:rPr lang="km-KH" sz="2400" dirty="0">
                <a:solidFill>
                  <a:srgbClr val="002060"/>
                </a:solidFill>
              </a:rPr>
              <a:t>​​</a:t>
            </a:r>
            <a:r>
              <a:rPr lang="km-KH" sz="2400" b="1" dirty="0">
                <a:solidFill>
                  <a:srgbClr val="002060"/>
                </a:solidFill>
              </a:rPr>
              <a:t> </a:t>
            </a:r>
            <a:r>
              <a:rPr lang="km-KH" sz="2400" dirty="0">
                <a:solidFill>
                  <a:srgbClr val="002060"/>
                </a:solidFill>
              </a:rPr>
              <a:t>​ </a:t>
            </a:r>
            <a:r>
              <a:rPr lang="en-US" sz="2400" b="1" dirty="0" smtClean="0">
                <a:solidFill>
                  <a:srgbClr val="002060"/>
                </a:solidFill>
              </a:rPr>
              <a:t>on </a:t>
            </a:r>
            <a:r>
              <a:rPr lang="en-US" sz="2400" b="1" dirty="0">
                <a:solidFill>
                  <a:srgbClr val="002060"/>
                </a:solidFill>
              </a:rPr>
              <a:t>Higher Education in ASEAN</a:t>
            </a:r>
            <a:endParaRPr lang="en-US" sz="2400" dirty="0">
              <a:solidFill>
                <a:srgbClr val="002060"/>
              </a:solidFill>
            </a:endParaRPr>
          </a:p>
          <a:p>
            <a:pPr latinLnBrk="1"/>
            <a:r>
              <a:rPr lang="en-US" sz="800" dirty="0"/>
              <a:t> </a:t>
            </a:r>
            <a:endParaRPr lang="en-US" sz="800" dirty="0" smtClean="0"/>
          </a:p>
          <a:p>
            <a:pPr latinLnBrk="1"/>
            <a:endParaRPr lang="en-US" sz="800" dirty="0"/>
          </a:p>
          <a:p>
            <a:pPr algn="ctr"/>
            <a:r>
              <a:rPr lang="km-KH" sz="2000" dirty="0">
                <a:solidFill>
                  <a:srgbClr val="0000FF"/>
                </a:solidFill>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rPr>
              <a:t/>
            </a:r>
            <a:br>
              <a:rPr lang="km-KH" sz="2000" dirty="0">
                <a:solidFill>
                  <a:srgbClr val="0000FF"/>
                </a:solidFill>
                <a:effectLst>
                  <a:outerShdw blurRad="38100" dist="38100" dir="2700000" algn="tl">
                    <a:srgbClr val="000000">
                      <a:alpha val="43137"/>
                    </a:srgbClr>
                  </a:outerShdw>
                </a:effectLst>
                <a:latin typeface="Khmer OS Muol Light" panose="02000500000000020004" pitchFamily="2" charset="0"/>
                <a:cs typeface="Khmer OS Muol Light" panose="02000500000000020004" pitchFamily="2" charset="0"/>
              </a:rPr>
            </a:br>
            <a:endParaRPr lang="en-US" sz="2000" b="1" dirty="0" smtClean="0">
              <a:solidFill>
                <a:srgbClr val="002060"/>
              </a:solidFill>
            </a:endParaRPr>
          </a:p>
          <a:p>
            <a:pPr algn="ctr"/>
            <a:r>
              <a:rPr lang="en-US" sz="2200" b="1" dirty="0">
                <a:solidFill>
                  <a:srgbClr val="002060"/>
                </a:solidFill>
              </a:rPr>
              <a:t>Development and Implementation </a:t>
            </a:r>
            <a:r>
              <a:rPr lang="en-US" sz="2200" b="1" dirty="0" smtClean="0">
                <a:solidFill>
                  <a:srgbClr val="002060"/>
                </a:solidFill>
              </a:rPr>
              <a:t>of </a:t>
            </a:r>
          </a:p>
          <a:p>
            <a:pPr algn="ctr"/>
            <a:r>
              <a:rPr lang="en-US" sz="2200" b="1" dirty="0" smtClean="0">
                <a:solidFill>
                  <a:srgbClr val="002060"/>
                </a:solidFill>
              </a:rPr>
              <a:t>the </a:t>
            </a:r>
            <a:r>
              <a:rPr lang="en-US" sz="2200" b="1" dirty="0">
                <a:solidFill>
                  <a:srgbClr val="002060"/>
                </a:solidFill>
              </a:rPr>
              <a:t>National Qualification Framework of </a:t>
            </a:r>
            <a:r>
              <a:rPr lang="en-US" sz="2200" b="1" dirty="0" smtClean="0">
                <a:solidFill>
                  <a:srgbClr val="002060"/>
                </a:solidFill>
              </a:rPr>
              <a:t>Cambodia</a:t>
            </a:r>
            <a:endParaRPr lang="en-US" sz="2200" b="1" dirty="0" smtClean="0"/>
          </a:p>
        </p:txBody>
      </p:sp>
      <p:sp>
        <p:nvSpPr>
          <p:cNvPr id="7" name="TextBox 6"/>
          <p:cNvSpPr txBox="1"/>
          <p:nvPr/>
        </p:nvSpPr>
        <p:spPr>
          <a:xfrm>
            <a:off x="214953" y="5657391"/>
            <a:ext cx="3815687" cy="1015663"/>
          </a:xfrm>
          <a:prstGeom prst="rect">
            <a:avLst/>
          </a:prstGeom>
          <a:noFill/>
        </p:spPr>
        <p:txBody>
          <a:bodyPr wrap="square" rtlCol="0">
            <a:spAutoFit/>
          </a:bodyPr>
          <a:lstStyle/>
          <a:p>
            <a:r>
              <a:rPr lang="en-US" sz="1200" b="1" dirty="0">
                <a:solidFill>
                  <a:schemeClr val="tx2"/>
                </a:solidFill>
              </a:rPr>
              <a:t>By You </a:t>
            </a:r>
            <a:r>
              <a:rPr lang="en-US" sz="1200" b="1" dirty="0" err="1">
                <a:solidFill>
                  <a:schemeClr val="tx2"/>
                </a:solidFill>
              </a:rPr>
              <a:t>Virak</a:t>
            </a:r>
            <a:r>
              <a:rPr lang="en-US" sz="1200" b="1" dirty="0">
                <a:solidFill>
                  <a:schemeClr val="tx2"/>
                </a:solidFill>
              </a:rPr>
              <a:t> </a:t>
            </a:r>
          </a:p>
          <a:p>
            <a:r>
              <a:rPr lang="en-US" sz="1200" b="1" dirty="0">
                <a:solidFill>
                  <a:schemeClr val="tx2"/>
                </a:solidFill>
              </a:rPr>
              <a:t>Deputy-Director</a:t>
            </a:r>
          </a:p>
          <a:p>
            <a:r>
              <a:rPr lang="en-US" sz="1200" b="1" dirty="0">
                <a:solidFill>
                  <a:schemeClr val="tx2"/>
                </a:solidFill>
              </a:rPr>
              <a:t>Department of Higher Education</a:t>
            </a:r>
          </a:p>
          <a:p>
            <a:r>
              <a:rPr lang="en-US" sz="1200" b="1" dirty="0">
                <a:solidFill>
                  <a:schemeClr val="tx2"/>
                </a:solidFill>
              </a:rPr>
              <a:t>Ministry of Education, Youth and Sport</a:t>
            </a:r>
          </a:p>
          <a:p>
            <a:r>
              <a:rPr lang="en-US" sz="1200" b="1" dirty="0">
                <a:solidFill>
                  <a:schemeClr val="tx2"/>
                </a:solidFill>
              </a:rPr>
              <a:t>Tel.: (855) 12 397 923; E-mail: you.virak@moeys.gov.kh</a:t>
            </a:r>
          </a:p>
        </p:txBody>
      </p:sp>
      <p:pic>
        <p:nvPicPr>
          <p:cNvPr id="12" name="Picture 1"/>
          <p:cNvPicPr>
            <a:picLocks noChangeAspect="1" noChangeArrowheads="1"/>
          </p:cNvPicPr>
          <p:nvPr/>
        </p:nvPicPr>
        <p:blipFill>
          <a:blip r:embed="rId2">
            <a:lum contrast="18000"/>
            <a:extLst>
              <a:ext uri="{28A0092B-C50C-407E-A947-70E740481C1C}">
                <a14:useLocalDpi xmlns:a14="http://schemas.microsoft.com/office/drawing/2010/main" val="0"/>
              </a:ext>
            </a:extLst>
          </a:blip>
          <a:srcRect/>
          <a:stretch>
            <a:fillRect/>
          </a:stretch>
        </p:blipFill>
        <p:spPr bwMode="auto">
          <a:xfrm>
            <a:off x="228600" y="162914"/>
            <a:ext cx="1828800" cy="1264920"/>
          </a:xfrm>
          <a:prstGeom prst="rect">
            <a:avLst/>
          </a:prstGeom>
          <a:noFill/>
          <a:ln>
            <a:noFill/>
          </a:ln>
          <a:effectLst/>
          <a:extLst>
            <a:ext uri="{909E8E84-426E-40DD-AFC4-6F175D3DCCD1}">
              <a14:hiddenFill xmlns:a14="http://schemas.microsoft.com/office/drawing/2010/main">
                <a:blipFill dpi="0" rotWithShape="0">
                  <a:blip>
                    <a:lum contrast="1800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0560" y="162914"/>
            <a:ext cx="1295400" cy="15544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1"/>
          <p:cNvSpPr/>
          <p:nvPr/>
        </p:nvSpPr>
        <p:spPr>
          <a:xfrm>
            <a:off x="4930254" y="5657392"/>
            <a:ext cx="3994357" cy="1015663"/>
          </a:xfrm>
          <a:prstGeom prst="rect">
            <a:avLst/>
          </a:prstGeom>
        </p:spPr>
        <p:txBody>
          <a:bodyPr wrap="square">
            <a:spAutoFit/>
          </a:bodyPr>
          <a:lstStyle/>
          <a:p>
            <a:pPr algn="r" latinLnBrk="1"/>
            <a:r>
              <a:rPr lang="en-US" sz="1200" b="1" dirty="0" smtClean="0">
                <a:solidFill>
                  <a:schemeClr val="tx2"/>
                </a:solidFill>
              </a:rPr>
              <a:t>Organized </a:t>
            </a:r>
            <a:r>
              <a:rPr lang="en-US" sz="1200" b="1" dirty="0">
                <a:solidFill>
                  <a:schemeClr val="tx2"/>
                </a:solidFill>
              </a:rPr>
              <a:t>by Ministry of Education, Youth </a:t>
            </a:r>
            <a:r>
              <a:rPr lang="en-US" sz="1200" b="1" dirty="0" smtClean="0">
                <a:solidFill>
                  <a:schemeClr val="tx2"/>
                </a:solidFill>
              </a:rPr>
              <a:t>and Sport and    supported </a:t>
            </a:r>
            <a:r>
              <a:rPr lang="en-US" sz="1200" b="1" dirty="0">
                <a:solidFill>
                  <a:schemeClr val="tx2"/>
                </a:solidFill>
              </a:rPr>
              <a:t>by </a:t>
            </a:r>
            <a:r>
              <a:rPr lang="en-US" sz="1200" b="1" dirty="0" smtClean="0">
                <a:solidFill>
                  <a:schemeClr val="tx2"/>
                </a:solidFill>
              </a:rPr>
              <a:t>SHARE, European </a:t>
            </a:r>
            <a:r>
              <a:rPr lang="en-US" sz="1200" b="1" dirty="0">
                <a:solidFill>
                  <a:schemeClr val="tx2"/>
                </a:solidFill>
              </a:rPr>
              <a:t>Union </a:t>
            </a:r>
            <a:r>
              <a:rPr lang="en-US" sz="1200" b="1" dirty="0" smtClean="0">
                <a:solidFill>
                  <a:schemeClr val="tx2"/>
                </a:solidFill>
              </a:rPr>
              <a:t>Support to </a:t>
            </a:r>
          </a:p>
          <a:p>
            <a:pPr algn="r" latinLnBrk="1"/>
            <a:r>
              <a:rPr lang="en-US" sz="1200" b="1" dirty="0" smtClean="0">
                <a:solidFill>
                  <a:schemeClr val="tx2"/>
                </a:solidFill>
              </a:rPr>
              <a:t>Higher </a:t>
            </a:r>
            <a:r>
              <a:rPr lang="en-US" sz="1200" b="1" dirty="0">
                <a:solidFill>
                  <a:schemeClr val="tx2"/>
                </a:solidFill>
              </a:rPr>
              <a:t>Education in the ASEAN Region</a:t>
            </a:r>
          </a:p>
          <a:p>
            <a:pPr algn="r" latinLnBrk="1"/>
            <a:r>
              <a:rPr lang="id-ID" sz="1200" b="1" dirty="0">
                <a:solidFill>
                  <a:schemeClr val="tx2"/>
                </a:solidFill>
              </a:rPr>
              <a:t>19-20 July </a:t>
            </a:r>
            <a:r>
              <a:rPr lang="en-US" sz="1200" b="1" dirty="0">
                <a:solidFill>
                  <a:schemeClr val="tx2"/>
                </a:solidFill>
              </a:rPr>
              <a:t>, </a:t>
            </a:r>
            <a:r>
              <a:rPr lang="id-ID" sz="1200" b="1" dirty="0" smtClean="0">
                <a:solidFill>
                  <a:schemeClr val="tx2"/>
                </a:solidFill>
              </a:rPr>
              <a:t>2016</a:t>
            </a:r>
            <a:r>
              <a:rPr lang="en-US" sz="1200" b="1" dirty="0" smtClean="0">
                <a:solidFill>
                  <a:schemeClr val="tx2"/>
                </a:solidFill>
              </a:rPr>
              <a:t>, </a:t>
            </a:r>
            <a:r>
              <a:rPr lang="id-ID" sz="1200" b="1" dirty="0" smtClean="0">
                <a:solidFill>
                  <a:schemeClr val="tx2"/>
                </a:solidFill>
              </a:rPr>
              <a:t>Angkor Paradise</a:t>
            </a:r>
            <a:r>
              <a:rPr lang="en-US" sz="1200" b="1" dirty="0" smtClean="0">
                <a:solidFill>
                  <a:schemeClr val="tx2"/>
                </a:solidFill>
              </a:rPr>
              <a:t> </a:t>
            </a:r>
          </a:p>
          <a:p>
            <a:pPr algn="r" latinLnBrk="1"/>
            <a:r>
              <a:rPr lang="id-ID" sz="1200" b="1" dirty="0" smtClean="0">
                <a:solidFill>
                  <a:schemeClr val="tx2"/>
                </a:solidFill>
              </a:rPr>
              <a:t>Siem</a:t>
            </a:r>
            <a:r>
              <a:rPr lang="en-US" sz="1200" b="1" dirty="0">
                <a:solidFill>
                  <a:schemeClr val="tx2"/>
                </a:solidFill>
              </a:rPr>
              <a:t>r</a:t>
            </a:r>
            <a:r>
              <a:rPr lang="id-ID" sz="1200" b="1" dirty="0">
                <a:solidFill>
                  <a:schemeClr val="tx2"/>
                </a:solidFill>
              </a:rPr>
              <a:t>eap, </a:t>
            </a:r>
            <a:r>
              <a:rPr lang="en-US" sz="1200" b="1" dirty="0" smtClean="0">
                <a:solidFill>
                  <a:schemeClr val="tx2"/>
                </a:solidFill>
              </a:rPr>
              <a:t>Kingdom of </a:t>
            </a:r>
            <a:r>
              <a:rPr lang="id-ID" sz="1200" b="1" dirty="0" smtClean="0">
                <a:solidFill>
                  <a:schemeClr val="tx2"/>
                </a:solidFill>
              </a:rPr>
              <a:t>Cambodia</a:t>
            </a:r>
            <a:endParaRPr lang="en-US" sz="1200" b="1" dirty="0">
              <a:solidFill>
                <a:schemeClr val="tx2"/>
              </a:solidFill>
            </a:endParaRPr>
          </a:p>
        </p:txBody>
      </p:sp>
      <p:pic>
        <p:nvPicPr>
          <p:cNvPr id="8" name="Picture 7" descr="Macintosh HD:Users:StefanAir:Work:SHARE:Communications - Visibility - Public Relation:Screen Shot 2015-05-19 at 13.27.49.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6768" y="310538"/>
            <a:ext cx="2285365" cy="1264920"/>
          </a:xfrm>
          <a:prstGeom prst="rect">
            <a:avLst/>
          </a:prstGeom>
          <a:noFill/>
          <a:ln>
            <a:noFill/>
          </a:ln>
          <a:extLst>
            <a:ext uri="{FAA26D3D-D897-4be2-8F04-BA451C77F1D7}">
              <ma14:placeholderFlag xmlns:lc="http://schemas.openxmlformats.org/drawingml/2006/lockedCanvas" xmlns:w15="http://schemas.microsoft.com/office/word/2012/wordml"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par>
                                <p:cTn id="8" presetID="51" presetClass="entr"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770" decel="100000"/>
                                        <p:tgtEl>
                                          <p:spTgt spid="12"/>
                                        </p:tgtEl>
                                      </p:cBhvr>
                                    </p:animEffect>
                                    <p:animScale>
                                      <p:cBhvr>
                                        <p:cTn id="11" dur="770" decel="100000" fill="hold"/>
                                        <p:tgtEl>
                                          <p:spTgt spid="12"/>
                                        </p:tgtEl>
                                      </p:cBhvr>
                                      <p:from x="10000" y="10000"/>
                                      <p:to x="200000" y="450000"/>
                                    </p:animScale>
                                    <p:animScale>
                                      <p:cBhvr>
                                        <p:cTn id="12" dur="1230" accel="100000" fill="hold">
                                          <p:stCondLst>
                                            <p:cond delay="0"/>
                                          </p:stCondLst>
                                        </p:cTn>
                                        <p:tgtEl>
                                          <p:spTgt spid="12"/>
                                        </p:tgtEl>
                                      </p:cBhvr>
                                      <p:from x="200000" y="450000"/>
                                      <p:to x="100000" y="100000"/>
                                    </p:animScale>
                                    <p:set>
                                      <p:cBhvr>
                                        <p:cTn id="13" dur="770" fill="hold"/>
                                        <p:tgtEl>
                                          <p:spTgt spid="12"/>
                                        </p:tgtEl>
                                        <p:attrNameLst>
                                          <p:attrName>ppt_x</p:attrName>
                                        </p:attrNameLst>
                                      </p:cBhvr>
                                      <p:to>
                                        <p:strVal val="(0.5)"/>
                                      </p:to>
                                    </p:set>
                                    <p:anim from="(0.5)" to="(#ppt_x)" calcmode="lin" valueType="num">
                                      <p:cBhvr>
                                        <p:cTn id="14" dur="1230" accel="100000" fill="hold">
                                          <p:stCondLst>
                                            <p:cond delay="0"/>
                                          </p:stCondLst>
                                        </p:cTn>
                                        <p:tgtEl>
                                          <p:spTgt spid="12"/>
                                        </p:tgtEl>
                                        <p:attrNameLst>
                                          <p:attrName>ppt_x</p:attrName>
                                        </p:attrNameLst>
                                      </p:cBhvr>
                                    </p:anim>
                                    <p:set>
                                      <p:cBhvr>
                                        <p:cTn id="15" dur="770" fill="hold"/>
                                        <p:tgtEl>
                                          <p:spTgt spid="12"/>
                                        </p:tgtEl>
                                        <p:attrNameLst>
                                          <p:attrName>ppt_y</p:attrName>
                                        </p:attrNameLst>
                                      </p:cBhvr>
                                      <p:to>
                                        <p:strVal val="(#ppt_y+0.4)"/>
                                      </p:to>
                                    </p:set>
                                    <p:anim from="(#ppt_y+0.4)" to="(#ppt_y)" calcmode="lin" valueType="num">
                                      <p:cBhvr>
                                        <p:cTn id="16" dur="1230" accel="100000" fill="hold">
                                          <p:stCondLst>
                                            <p:cond delay="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686594" y="986433"/>
            <a:ext cx="8151812" cy="5719167"/>
          </a:xfrm>
        </p:spPr>
        <p:txBody>
          <a:bodyPr>
            <a:normAutofit fontScale="25000" lnSpcReduction="20000"/>
          </a:bodyPr>
          <a:lstStyle/>
          <a:p>
            <a:pPr lvl="0"/>
            <a:endParaRPr lang="en-US" sz="6200" dirty="0" smtClean="0"/>
          </a:p>
          <a:p>
            <a:pPr marL="0" lvl="0" indent="0">
              <a:buNone/>
            </a:pPr>
            <a:r>
              <a:rPr lang="en-US" sz="7200" b="1" dirty="0" smtClean="0"/>
              <a:t>Relating to the HE legal </a:t>
            </a:r>
            <a:r>
              <a:rPr lang="en-US" sz="7200" b="1" dirty="0"/>
              <a:t>framework </a:t>
            </a:r>
            <a:r>
              <a:rPr lang="en-US" sz="7200" b="1" dirty="0" smtClean="0"/>
              <a:t>development:</a:t>
            </a:r>
          </a:p>
          <a:p>
            <a:pPr marL="0" lvl="0" indent="0">
              <a:buNone/>
            </a:pPr>
            <a:endParaRPr lang="en-US" sz="4400" b="1" dirty="0" smtClean="0"/>
          </a:p>
          <a:p>
            <a:pPr lvl="0"/>
            <a:r>
              <a:rPr lang="en-US" sz="7200" b="1" dirty="0" smtClean="0"/>
              <a:t>2002:  </a:t>
            </a:r>
            <a:r>
              <a:rPr lang="en-US" sz="7200" dirty="0" smtClean="0"/>
              <a:t>HEIs </a:t>
            </a:r>
            <a:r>
              <a:rPr lang="en-US" sz="7200" dirty="0"/>
              <a:t>establishment </a:t>
            </a:r>
            <a:r>
              <a:rPr lang="en-US" sz="7200" dirty="0" smtClean="0"/>
              <a:t>[Former one in 1992]</a:t>
            </a:r>
          </a:p>
          <a:p>
            <a:pPr lvl="0"/>
            <a:r>
              <a:rPr lang="en-US" sz="7200" b="1" dirty="0" smtClean="0"/>
              <a:t>2003:  </a:t>
            </a:r>
            <a:r>
              <a:rPr lang="en-US" sz="7200" dirty="0" smtClean="0"/>
              <a:t>Institutional accreditation [new one]</a:t>
            </a:r>
          </a:p>
          <a:p>
            <a:pPr lvl="0"/>
            <a:r>
              <a:rPr lang="en-US" sz="7200" b="1" dirty="0" smtClean="0"/>
              <a:t>2007:  </a:t>
            </a:r>
            <a:r>
              <a:rPr lang="en-US" sz="7200" dirty="0" smtClean="0"/>
              <a:t>Law </a:t>
            </a:r>
            <a:r>
              <a:rPr lang="en-US" sz="7200" dirty="0"/>
              <a:t>on Education </a:t>
            </a:r>
            <a:r>
              <a:rPr lang="en-US" sz="7200" dirty="0" smtClean="0"/>
              <a:t>[new one] - determines system, quality </a:t>
            </a:r>
            <a:r>
              <a:rPr lang="en-US" sz="7200" dirty="0"/>
              <a:t>assurance &amp; </a:t>
            </a:r>
            <a:r>
              <a:rPr lang="en-US" sz="7200" dirty="0" smtClean="0"/>
              <a:t>   </a:t>
            </a:r>
          </a:p>
          <a:p>
            <a:pPr marL="0" lvl="0" indent="0">
              <a:buNone/>
            </a:pPr>
            <a:r>
              <a:rPr lang="en-US" sz="7200" dirty="0" smtClean="0"/>
              <a:t>                  categories of HEIs</a:t>
            </a:r>
            <a:r>
              <a:rPr lang="en-US" sz="7200" dirty="0"/>
              <a:t>, which are parts of criteria of </a:t>
            </a:r>
            <a:r>
              <a:rPr lang="en-US" sz="7200" dirty="0" smtClean="0"/>
              <a:t>NQFC. Besides, article </a:t>
            </a:r>
          </a:p>
          <a:p>
            <a:pPr marL="0" lvl="0" indent="0">
              <a:buNone/>
            </a:pPr>
            <a:r>
              <a:rPr lang="en-US" sz="7200" dirty="0"/>
              <a:t> </a:t>
            </a:r>
            <a:r>
              <a:rPr lang="en-US" sz="7200" dirty="0" smtClean="0"/>
              <a:t>                 18 </a:t>
            </a:r>
            <a:r>
              <a:rPr lang="en-US" sz="7200" dirty="0"/>
              <a:t>of </a:t>
            </a:r>
            <a:r>
              <a:rPr lang="en-US" sz="7200" dirty="0" smtClean="0"/>
              <a:t>Ed. Law states</a:t>
            </a:r>
            <a:r>
              <a:rPr lang="en-US" sz="7200" dirty="0"/>
              <a:t>: The framework and </a:t>
            </a:r>
            <a:r>
              <a:rPr lang="en-US" sz="7200" dirty="0" smtClean="0"/>
              <a:t>requirements of the levels </a:t>
            </a:r>
            <a:r>
              <a:rPr lang="en-US" sz="7200" dirty="0"/>
              <a:t>of </a:t>
            </a:r>
            <a:endParaRPr lang="en-US" sz="7200" dirty="0" smtClean="0"/>
          </a:p>
          <a:p>
            <a:pPr marL="0" lvl="0" indent="0">
              <a:buNone/>
            </a:pPr>
            <a:r>
              <a:rPr lang="en-US" sz="7200" dirty="0"/>
              <a:t> </a:t>
            </a:r>
            <a:r>
              <a:rPr lang="en-US" sz="7200" dirty="0" smtClean="0"/>
              <a:t>                 diplomas </a:t>
            </a:r>
            <a:r>
              <a:rPr lang="en-US" sz="7200" dirty="0"/>
              <a:t>&amp;</a:t>
            </a:r>
            <a:r>
              <a:rPr lang="en-US" sz="7200" dirty="0" smtClean="0"/>
              <a:t> certificates </a:t>
            </a:r>
            <a:r>
              <a:rPr lang="en-US" sz="7200" dirty="0"/>
              <a:t>shall be determined </a:t>
            </a:r>
            <a:r>
              <a:rPr lang="en-US" sz="7200" dirty="0" smtClean="0"/>
              <a:t>by Min. </a:t>
            </a:r>
            <a:r>
              <a:rPr lang="en-US" sz="7200" dirty="0"/>
              <a:t>in charge of </a:t>
            </a:r>
            <a:r>
              <a:rPr lang="en-US" sz="7200" dirty="0" smtClean="0"/>
              <a:t>Ed.</a:t>
            </a:r>
          </a:p>
          <a:p>
            <a:pPr marL="0" lvl="0" indent="0">
              <a:buNone/>
            </a:pPr>
            <a:endParaRPr lang="en-US" sz="6400" dirty="0"/>
          </a:p>
          <a:p>
            <a:pPr lvl="0"/>
            <a:r>
              <a:rPr lang="en-GB" sz="7200" b="1" dirty="0">
                <a:ln/>
                <a:latin typeface="Cambria" pitchFamily="18" charset="0"/>
              </a:rPr>
              <a:t>2011: </a:t>
            </a:r>
            <a:r>
              <a:rPr lang="en-US" sz="7200" dirty="0" smtClean="0"/>
              <a:t>The </a:t>
            </a:r>
            <a:r>
              <a:rPr lang="en-US" sz="7200" dirty="0"/>
              <a:t>Inter- Ministries Task </a:t>
            </a:r>
            <a:r>
              <a:rPr lang="en-US" sz="7200" dirty="0" smtClean="0"/>
              <a:t>Force was established </a:t>
            </a:r>
            <a:r>
              <a:rPr lang="en-US" sz="7200" dirty="0"/>
              <a:t>to develop </a:t>
            </a:r>
            <a:r>
              <a:rPr lang="en-US" sz="7200" dirty="0" smtClean="0"/>
              <a:t>NQFC.</a:t>
            </a:r>
            <a:endParaRPr lang="en-US" sz="7200" dirty="0"/>
          </a:p>
          <a:p>
            <a:pPr lvl="0"/>
            <a:r>
              <a:rPr lang="en-US" sz="7200" b="1" dirty="0"/>
              <a:t>2011-2014:</a:t>
            </a:r>
            <a:r>
              <a:rPr lang="en-US" sz="7200" dirty="0"/>
              <a:t> </a:t>
            </a:r>
            <a:r>
              <a:rPr lang="en-US" sz="7200" dirty="0" smtClean="0"/>
              <a:t> 3 </a:t>
            </a:r>
            <a:r>
              <a:rPr lang="en-US" sz="7200" dirty="0"/>
              <a:t>years to develop NFQC </a:t>
            </a:r>
            <a:r>
              <a:rPr lang="en-US" sz="7200" dirty="0" smtClean="0"/>
              <a:t>with </a:t>
            </a:r>
            <a:r>
              <a:rPr lang="en-US" sz="7200" dirty="0"/>
              <a:t>full appropriate </a:t>
            </a:r>
            <a:r>
              <a:rPr lang="en-US" sz="7200" dirty="0" smtClean="0"/>
              <a:t>contents, aligning </a:t>
            </a:r>
          </a:p>
          <a:p>
            <a:pPr marL="0" lvl="0" indent="0">
              <a:buNone/>
            </a:pPr>
            <a:r>
              <a:rPr lang="en-US" sz="7200" dirty="0" smtClean="0"/>
              <a:t>                  with </a:t>
            </a:r>
            <a:r>
              <a:rPr lang="en-US" sz="7200" dirty="0"/>
              <a:t>other qualifications frameworks, European &amp; </a:t>
            </a:r>
            <a:r>
              <a:rPr lang="en-US" sz="7200" dirty="0" smtClean="0"/>
              <a:t>ASEAN. </a:t>
            </a:r>
            <a:endParaRPr lang="en-US" sz="7200" dirty="0"/>
          </a:p>
          <a:p>
            <a:pPr lvl="0"/>
            <a:r>
              <a:rPr lang="en-US" sz="7200" b="1" dirty="0" smtClean="0"/>
              <a:t>2014 </a:t>
            </a:r>
            <a:r>
              <a:rPr lang="en-US" sz="7200" dirty="0"/>
              <a:t> </a:t>
            </a:r>
            <a:r>
              <a:rPr lang="en-US" sz="7200" dirty="0" smtClean="0"/>
              <a:t>(28</a:t>
            </a:r>
            <a:r>
              <a:rPr lang="en-US" sz="7200" baseline="30000" dirty="0" smtClean="0"/>
              <a:t>th</a:t>
            </a:r>
            <a:r>
              <a:rPr lang="en-US" sz="7200" dirty="0" smtClean="0"/>
              <a:t>/March): Approved </a:t>
            </a:r>
            <a:r>
              <a:rPr lang="en-US" sz="7200" dirty="0"/>
              <a:t>by Prime Minister in the form of Sub-Decree </a:t>
            </a:r>
            <a:endParaRPr lang="en-US" sz="7200" dirty="0" smtClean="0"/>
          </a:p>
          <a:p>
            <a:pPr marL="0" lvl="0" indent="0">
              <a:buNone/>
            </a:pPr>
            <a:r>
              <a:rPr lang="en-US" sz="7200" dirty="0"/>
              <a:t> </a:t>
            </a:r>
            <a:r>
              <a:rPr lang="en-US" sz="7200" dirty="0" smtClean="0"/>
              <a:t>                 No. 153 on NQFC with annex ~ 80 pages.</a:t>
            </a:r>
          </a:p>
          <a:p>
            <a:pPr marL="0" lvl="0" indent="0">
              <a:buNone/>
            </a:pPr>
            <a:endParaRPr lang="en-US" sz="5600" dirty="0" smtClean="0"/>
          </a:p>
          <a:p>
            <a:pPr lvl="0"/>
            <a:r>
              <a:rPr lang="en-US" sz="7200" b="1" dirty="0" smtClean="0"/>
              <a:t> 2015:</a:t>
            </a:r>
            <a:r>
              <a:rPr lang="en-US" sz="7200" dirty="0" smtClean="0"/>
              <a:t> </a:t>
            </a:r>
            <a:r>
              <a:rPr lang="en-US" sz="7200" dirty="0"/>
              <a:t>Becoming into force in 2015, all institutions of high learning (</a:t>
            </a:r>
            <a:r>
              <a:rPr lang="en-US" sz="7200" dirty="0" smtClean="0"/>
              <a:t>post-</a:t>
            </a:r>
          </a:p>
          <a:p>
            <a:pPr marL="0" lvl="0" indent="0">
              <a:buNone/>
            </a:pPr>
            <a:r>
              <a:rPr lang="en-US" sz="7200" dirty="0" smtClean="0"/>
              <a:t>                  secondary education</a:t>
            </a:r>
            <a:r>
              <a:rPr lang="en-US" sz="7200" dirty="0"/>
              <a:t>) must to obtain in place for implementing their </a:t>
            </a:r>
            <a:endParaRPr lang="en-US" sz="7200" dirty="0" smtClean="0"/>
          </a:p>
          <a:p>
            <a:pPr marL="0" lvl="0" indent="0">
              <a:buNone/>
            </a:pPr>
            <a:r>
              <a:rPr lang="en-US" sz="7200" dirty="0"/>
              <a:t> </a:t>
            </a:r>
            <a:r>
              <a:rPr lang="en-US" sz="7200" dirty="0" smtClean="0"/>
              <a:t>                 curricula </a:t>
            </a:r>
            <a:r>
              <a:rPr lang="en-US" sz="7200" dirty="0"/>
              <a:t>according </a:t>
            </a:r>
            <a:r>
              <a:rPr lang="en-US" sz="7200" dirty="0" smtClean="0"/>
              <a:t>to </a:t>
            </a:r>
            <a:r>
              <a:rPr lang="en-US" sz="7200" dirty="0"/>
              <a:t>condition and provision set in the NQFC</a:t>
            </a:r>
            <a:r>
              <a:rPr lang="en-US" sz="7200" dirty="0" smtClean="0"/>
              <a:t>. </a:t>
            </a:r>
            <a:r>
              <a:rPr lang="en-US" sz="7200" dirty="0" err="1"/>
              <a:t>i</a:t>
            </a:r>
            <a:r>
              <a:rPr lang="en-US" sz="7200" dirty="0" err="1" smtClean="0"/>
              <a:t>e</a:t>
            </a:r>
            <a:r>
              <a:rPr lang="en-US" sz="7200" dirty="0" smtClean="0"/>
              <a:t>., to </a:t>
            </a:r>
          </a:p>
          <a:p>
            <a:pPr marL="0" lvl="0" indent="0">
              <a:buNone/>
            </a:pPr>
            <a:r>
              <a:rPr lang="en-US" sz="7200" dirty="0"/>
              <a:t> </a:t>
            </a:r>
            <a:r>
              <a:rPr lang="en-US" sz="7200" dirty="0" smtClean="0"/>
              <a:t>                 develop </a:t>
            </a:r>
            <a:r>
              <a:rPr lang="en-US" sz="7200" dirty="0"/>
              <a:t>or revise </a:t>
            </a:r>
            <a:r>
              <a:rPr lang="en-US" sz="7200" dirty="0" smtClean="0"/>
              <a:t>their academic programs/courses </a:t>
            </a:r>
            <a:r>
              <a:rPr lang="en-US" sz="7200" dirty="0"/>
              <a:t>of </a:t>
            </a:r>
            <a:r>
              <a:rPr lang="en-US" sz="7200" dirty="0" smtClean="0"/>
              <a:t>study </a:t>
            </a:r>
            <a:r>
              <a:rPr lang="en-US" sz="7200" dirty="0"/>
              <a:t>by </a:t>
            </a:r>
            <a:r>
              <a:rPr lang="en-US" sz="7200" dirty="0" smtClean="0"/>
              <a:t>fields/ </a:t>
            </a:r>
          </a:p>
          <a:p>
            <a:pPr marL="0" lvl="0" indent="0">
              <a:buNone/>
            </a:pPr>
            <a:r>
              <a:rPr lang="en-US" sz="7200" dirty="0"/>
              <a:t> </a:t>
            </a:r>
            <a:r>
              <a:rPr lang="en-US" sz="7200" dirty="0" smtClean="0"/>
              <a:t>                 specialties/majors in the alignment with the NQFC.</a:t>
            </a:r>
            <a:endParaRPr lang="en-US" sz="7200" dirty="0"/>
          </a:p>
        </p:txBody>
      </p:sp>
      <p:sp>
        <p:nvSpPr>
          <p:cNvPr id="3" name="Rectangle 2"/>
          <p:cNvSpPr/>
          <p:nvPr/>
        </p:nvSpPr>
        <p:spPr>
          <a:xfrm>
            <a:off x="1219200" y="247769"/>
            <a:ext cx="7086600" cy="800219"/>
          </a:xfrm>
          <a:prstGeom prst="rect">
            <a:avLst/>
          </a:prstGeom>
        </p:spPr>
        <p:txBody>
          <a:bodyPr wrap="square">
            <a:spAutoFit/>
          </a:bodyPr>
          <a:lstStyle/>
          <a:p>
            <a:pPr algn="ctr"/>
            <a:endParaRPr lang="en-US" altLang="zh-TW" sz="1000" b="1" dirty="0" smtClean="0"/>
          </a:p>
          <a:p>
            <a:pPr algn="ctr"/>
            <a:r>
              <a:rPr lang="en-US" altLang="zh-TW" sz="2400" b="1" dirty="0" smtClean="0"/>
              <a:t>2</a:t>
            </a:r>
            <a:r>
              <a:rPr lang="en-US" altLang="zh-TW" sz="2400" b="1" dirty="0"/>
              <a:t>)- Background of NQFC </a:t>
            </a:r>
            <a:r>
              <a:rPr lang="en-US" altLang="zh-TW" sz="2400" b="1" dirty="0" smtClean="0"/>
              <a:t>Development</a:t>
            </a:r>
          </a:p>
          <a:p>
            <a:pPr algn="ctr"/>
            <a:endParaRPr lang="en-US" altLang="zh-TW" sz="1200" b="1" dirty="0" smtClean="0"/>
          </a:p>
        </p:txBody>
      </p:sp>
    </p:spTree>
    <p:extLst>
      <p:ext uri="{BB962C8B-B14F-4D97-AF65-F5344CB8AC3E}">
        <p14:creationId xmlns:p14="http://schemas.microsoft.com/office/powerpoint/2010/main" val="2562872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455093"/>
            <a:ext cx="7747379" cy="461665"/>
          </a:xfrm>
          <a:prstGeom prst="rect">
            <a:avLst/>
          </a:prstGeom>
          <a:noFill/>
        </p:spPr>
        <p:txBody>
          <a:bodyPr wrap="square" rtlCol="0">
            <a:spAutoFit/>
          </a:bodyPr>
          <a:lstStyle/>
          <a:p>
            <a:pPr algn="ctr"/>
            <a:r>
              <a:rPr lang="en-US" sz="2400" b="1" dirty="0" smtClean="0"/>
              <a:t>3- </a:t>
            </a:r>
            <a:r>
              <a:rPr lang="en-US" sz="2400" b="1" dirty="0"/>
              <a:t>Purpose of the </a:t>
            </a:r>
            <a:r>
              <a:rPr lang="en-US" sz="2400" b="1" dirty="0" smtClean="0"/>
              <a:t>Establishment </a:t>
            </a:r>
            <a:r>
              <a:rPr lang="en-US" sz="2400" b="1" dirty="0"/>
              <a:t>of </a:t>
            </a:r>
            <a:r>
              <a:rPr lang="en-US" sz="2400" b="1" dirty="0" smtClean="0"/>
              <a:t>NQFC</a:t>
            </a:r>
            <a:endParaRPr lang="en-US" sz="2400" dirty="0">
              <a:solidFill>
                <a:srgbClr val="C00000"/>
              </a:solidFill>
              <a:latin typeface="Khmer OS Muol" pitchFamily="2" charset="0"/>
              <a:cs typeface="Khmer OS Muol" pitchFamily="2" charset="0"/>
            </a:endParaRPr>
          </a:p>
        </p:txBody>
      </p:sp>
      <p:sp>
        <p:nvSpPr>
          <p:cNvPr id="14" name="TextBox 13"/>
          <p:cNvSpPr txBox="1"/>
          <p:nvPr/>
        </p:nvSpPr>
        <p:spPr>
          <a:xfrm>
            <a:off x="361950" y="1447800"/>
            <a:ext cx="8610600" cy="4780796"/>
          </a:xfrm>
          <a:prstGeom prst="rect">
            <a:avLst/>
          </a:prstGeom>
          <a:noFill/>
        </p:spPr>
        <p:txBody>
          <a:bodyPr wrap="square" rtlCol="0">
            <a:spAutoFit/>
          </a:bodyPr>
          <a:lstStyle/>
          <a:p>
            <a:pPr marL="285750" lvl="0" indent="-285750">
              <a:lnSpc>
                <a:spcPts val="2800"/>
              </a:lnSpc>
              <a:buFont typeface="Arial" pitchFamily="34" charset="0"/>
              <a:buChar char="•"/>
              <a:tabLst>
                <a:tab pos="339725" algn="l"/>
              </a:tabLst>
            </a:pPr>
            <a:r>
              <a:rPr lang="en-US" sz="2400" dirty="0"/>
              <a:t>Harmonizing the system of Education in the country </a:t>
            </a:r>
            <a:endParaRPr lang="en-US" sz="2400" dirty="0" smtClean="0"/>
          </a:p>
          <a:p>
            <a:pPr marL="285750" lvl="0" indent="-285750">
              <a:lnSpc>
                <a:spcPts val="2800"/>
              </a:lnSpc>
              <a:buFont typeface="Arial" pitchFamily="34" charset="0"/>
              <a:buChar char="•"/>
              <a:tabLst>
                <a:tab pos="339725" algn="l"/>
              </a:tabLst>
            </a:pPr>
            <a:endParaRPr lang="en-US" sz="2400" dirty="0"/>
          </a:p>
          <a:p>
            <a:pPr marL="285750" lvl="0" indent="-285750">
              <a:lnSpc>
                <a:spcPts val="2800"/>
              </a:lnSpc>
              <a:buFont typeface="Arial" pitchFamily="34" charset="0"/>
              <a:buChar char="•"/>
              <a:tabLst>
                <a:tab pos="339725" algn="l"/>
              </a:tabLst>
            </a:pPr>
            <a:r>
              <a:rPr lang="en-US" sz="2400" dirty="0"/>
              <a:t>Providing nationally consistent recognition of outcomes achieved in each qualification of education and training;</a:t>
            </a:r>
          </a:p>
          <a:p>
            <a:pPr marL="285750" lvl="0" indent="-285750">
              <a:lnSpc>
                <a:spcPts val="2800"/>
              </a:lnSpc>
              <a:buFont typeface="Arial" pitchFamily="34" charset="0"/>
              <a:buChar char="•"/>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Helping </a:t>
            </a:r>
            <a:r>
              <a:rPr lang="en-US" sz="2400" dirty="0"/>
              <a:t>with developing flexible pathways, which assist people with moving more easily between the education and training sectors, and between those sectors and the labor market, by providing the basis for recognition of prior learning, including credit transfer, experience, and current competency;</a:t>
            </a:r>
          </a:p>
          <a:p>
            <a:pPr marL="285750" lvl="0" indent="-285750">
              <a:lnSpc>
                <a:spcPts val="2800"/>
              </a:lnSpc>
              <a:buFont typeface="Arial" pitchFamily="34" charset="0"/>
              <a:buChar char="•"/>
              <a:tabLst>
                <a:tab pos="339725" algn="l"/>
              </a:tabLst>
            </a:pPr>
            <a:endParaRPr lang="en-US" sz="2400" dirty="0" smtClean="0"/>
          </a:p>
          <a:p>
            <a:pPr marL="285750" indent="-285750">
              <a:buFontTx/>
              <a:buChar char="-"/>
            </a:pPr>
            <a:r>
              <a:rPr lang="en-US" sz="2400" dirty="0" smtClean="0"/>
              <a:t>Offering </a:t>
            </a:r>
            <a:r>
              <a:rPr lang="en-US" sz="2400" dirty="0"/>
              <a:t>flexibility to suit the diversity of purposes of education and training</a:t>
            </a:r>
            <a:r>
              <a:rPr lang="en-US" sz="2400" dirty="0"/>
              <a:t>; </a:t>
            </a:r>
            <a:endParaRPr lang="en-US" sz="2400" dirty="0"/>
          </a:p>
        </p:txBody>
      </p:sp>
    </p:spTree>
    <p:extLst>
      <p:ext uri="{BB962C8B-B14F-4D97-AF65-F5344CB8AC3E}">
        <p14:creationId xmlns:p14="http://schemas.microsoft.com/office/powerpoint/2010/main" val="1136055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455093"/>
            <a:ext cx="7747379" cy="461665"/>
          </a:xfrm>
          <a:prstGeom prst="rect">
            <a:avLst/>
          </a:prstGeom>
          <a:noFill/>
        </p:spPr>
        <p:txBody>
          <a:bodyPr wrap="square" rtlCol="0">
            <a:spAutoFit/>
          </a:bodyPr>
          <a:lstStyle/>
          <a:p>
            <a:pPr algn="ctr"/>
            <a:r>
              <a:rPr lang="en-US" sz="2400" b="1" dirty="0" smtClean="0"/>
              <a:t>3- </a:t>
            </a:r>
            <a:r>
              <a:rPr lang="en-US" sz="2400" b="1" dirty="0"/>
              <a:t>Purpose of the </a:t>
            </a:r>
            <a:r>
              <a:rPr lang="en-US" sz="2400" b="1" dirty="0" smtClean="0"/>
              <a:t>Establishment </a:t>
            </a:r>
            <a:r>
              <a:rPr lang="en-US" sz="2400" b="1" dirty="0"/>
              <a:t>of </a:t>
            </a:r>
            <a:r>
              <a:rPr lang="en-US" sz="2400" b="1" dirty="0" smtClean="0"/>
              <a:t>NQFC (Con.1)</a:t>
            </a:r>
            <a:endParaRPr lang="en-US" sz="2400" dirty="0">
              <a:solidFill>
                <a:srgbClr val="C00000"/>
              </a:solidFill>
              <a:latin typeface="Khmer OS Muol" pitchFamily="2" charset="0"/>
              <a:cs typeface="Khmer OS Muol" pitchFamily="2" charset="0"/>
            </a:endParaRPr>
          </a:p>
        </p:txBody>
      </p:sp>
      <p:sp>
        <p:nvSpPr>
          <p:cNvPr id="14" name="TextBox 13"/>
          <p:cNvSpPr txBox="1"/>
          <p:nvPr/>
        </p:nvSpPr>
        <p:spPr>
          <a:xfrm>
            <a:off x="361950" y="1447800"/>
            <a:ext cx="8610600" cy="5119350"/>
          </a:xfrm>
          <a:prstGeom prst="rect">
            <a:avLst/>
          </a:prstGeom>
          <a:noFill/>
        </p:spPr>
        <p:txBody>
          <a:bodyPr wrap="square" rtlCol="0">
            <a:spAutoFit/>
          </a:bodyPr>
          <a:lstStyle/>
          <a:p>
            <a:pPr marL="285750" lvl="0" indent="-285750">
              <a:lnSpc>
                <a:spcPts val="2800"/>
              </a:lnSpc>
              <a:buFont typeface="Arial" pitchFamily="34" charset="0"/>
              <a:buChar char="•"/>
              <a:tabLst>
                <a:tab pos="339725" algn="l"/>
              </a:tabLst>
            </a:pPr>
            <a:r>
              <a:rPr lang="en-US" sz="2400" dirty="0" smtClean="0"/>
              <a:t>Encourages </a:t>
            </a:r>
            <a:r>
              <a:rPr lang="en-US" sz="2400" dirty="0"/>
              <a:t>individuals to progress through education and training by improving access to qualifications, clearly defining avenues for achievement, and generally contributing to lifelong </a:t>
            </a:r>
            <a:r>
              <a:rPr lang="en-US" sz="2400" dirty="0" smtClean="0"/>
              <a:t>learning</a:t>
            </a:r>
          </a:p>
          <a:p>
            <a:pPr lvl="0">
              <a:lnSpc>
                <a:spcPts val="2800"/>
              </a:lnSpc>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Encourages </a:t>
            </a:r>
            <a:r>
              <a:rPr lang="en-US" sz="2400" dirty="0"/>
              <a:t>the provision of vocational education and training quality through qualifications that meet individual, workplace and vocational needs, thus contributing to national economic performance; </a:t>
            </a:r>
            <a:endParaRPr lang="en-US" sz="2400" dirty="0" smtClean="0"/>
          </a:p>
          <a:p>
            <a:pPr marL="285750" lvl="0" indent="-285750">
              <a:lnSpc>
                <a:spcPts val="2800"/>
              </a:lnSpc>
              <a:buFont typeface="Arial" pitchFamily="34" charset="0"/>
              <a:buChar char="•"/>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Promotes </a:t>
            </a:r>
            <a:r>
              <a:rPr lang="en-US" sz="2400" dirty="0"/>
              <a:t>national and international recognition of qualifications offered in </a:t>
            </a:r>
            <a:r>
              <a:rPr lang="en-US" sz="2400" dirty="0" smtClean="0"/>
              <a:t>Cambodia</a:t>
            </a:r>
          </a:p>
          <a:p>
            <a:pPr marL="285750" lvl="0" indent="-285750">
              <a:lnSpc>
                <a:spcPts val="2800"/>
              </a:lnSpc>
              <a:buFont typeface="Arial" pitchFamily="34" charset="0"/>
              <a:buChar char="•"/>
              <a:tabLst>
                <a:tab pos="339725" algn="l"/>
              </a:tabLst>
            </a:pPr>
            <a:r>
              <a:rPr lang="en-US" sz="2400" dirty="0" smtClean="0"/>
              <a:t>Facilitates </a:t>
            </a:r>
            <a:r>
              <a:rPr lang="en-US" sz="2400" dirty="0"/>
              <a:t>the regional mobilization of skills workforce.</a:t>
            </a:r>
          </a:p>
          <a:p>
            <a:pPr marL="285750" lvl="0" indent="-285750">
              <a:lnSpc>
                <a:spcPts val="2800"/>
              </a:lnSpc>
              <a:buFont typeface="Arial" pitchFamily="34" charset="0"/>
              <a:buChar char="•"/>
              <a:tabLst>
                <a:tab pos="339725" algn="l"/>
              </a:tabLst>
            </a:pPr>
            <a:endParaRPr lang="en-US" sz="2400" dirty="0"/>
          </a:p>
        </p:txBody>
      </p:sp>
    </p:spTree>
    <p:extLst>
      <p:ext uri="{BB962C8B-B14F-4D97-AF65-F5344CB8AC3E}">
        <p14:creationId xmlns:p14="http://schemas.microsoft.com/office/powerpoint/2010/main" val="185277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4621" y="410845"/>
            <a:ext cx="7747379" cy="461665"/>
          </a:xfrm>
          <a:prstGeom prst="rect">
            <a:avLst/>
          </a:prstGeom>
          <a:noFill/>
        </p:spPr>
        <p:txBody>
          <a:bodyPr wrap="square" rtlCol="0">
            <a:spAutoFit/>
          </a:bodyPr>
          <a:lstStyle/>
          <a:p>
            <a:pPr algn="ctr"/>
            <a:r>
              <a:rPr lang="en-US" sz="2400" b="1" dirty="0" smtClean="0"/>
              <a:t>3- </a:t>
            </a:r>
            <a:r>
              <a:rPr lang="en-US" sz="2400" b="1" dirty="0"/>
              <a:t>Purpose of the </a:t>
            </a:r>
            <a:r>
              <a:rPr lang="en-US" sz="2400" b="1" dirty="0" smtClean="0"/>
              <a:t>Establishment </a:t>
            </a:r>
            <a:r>
              <a:rPr lang="en-US" sz="2400" b="1" dirty="0"/>
              <a:t>of </a:t>
            </a:r>
            <a:r>
              <a:rPr lang="en-US" sz="2400" b="1" dirty="0" smtClean="0"/>
              <a:t>NQFC (Con. 1)</a:t>
            </a:r>
            <a:endParaRPr lang="en-US" sz="2000" dirty="0">
              <a:solidFill>
                <a:srgbClr val="C00000"/>
              </a:solidFill>
              <a:latin typeface="Khmer OS Muol" pitchFamily="2" charset="0"/>
              <a:cs typeface="Khmer OS Muol" pitchFamily="2" charset="0"/>
            </a:endParaRPr>
          </a:p>
        </p:txBody>
      </p:sp>
      <p:sp>
        <p:nvSpPr>
          <p:cNvPr id="14" name="TextBox 13"/>
          <p:cNvSpPr txBox="1"/>
          <p:nvPr/>
        </p:nvSpPr>
        <p:spPr>
          <a:xfrm>
            <a:off x="361950" y="1371600"/>
            <a:ext cx="8610600" cy="5119350"/>
          </a:xfrm>
          <a:prstGeom prst="rect">
            <a:avLst/>
          </a:prstGeom>
          <a:noFill/>
        </p:spPr>
        <p:txBody>
          <a:bodyPr wrap="square" rtlCol="0">
            <a:spAutoFit/>
          </a:bodyPr>
          <a:lstStyle/>
          <a:p>
            <a:pPr marL="285750" lvl="0" indent="-285750">
              <a:lnSpc>
                <a:spcPts val="2800"/>
              </a:lnSpc>
              <a:buFont typeface="Arial" pitchFamily="34" charset="0"/>
              <a:buChar char="•"/>
              <a:tabLst>
                <a:tab pos="339725" algn="l"/>
              </a:tabLst>
            </a:pPr>
            <a:r>
              <a:rPr lang="en-US" sz="2400" dirty="0" smtClean="0"/>
              <a:t>Encouraging </a:t>
            </a:r>
            <a:r>
              <a:rPr lang="en-US" sz="2400" dirty="0"/>
              <a:t>individuals to progress through education and training by improving access </a:t>
            </a:r>
            <a:r>
              <a:rPr lang="en-US" sz="2400" dirty="0" smtClean="0"/>
              <a:t>to qualifications</a:t>
            </a:r>
            <a:r>
              <a:rPr lang="en-US" sz="2400" dirty="0"/>
              <a:t>, clearly defining avenues for achievement, and generally contributing to </a:t>
            </a:r>
            <a:r>
              <a:rPr lang="en-US" sz="2400" dirty="0" smtClean="0"/>
              <a:t>lifelong learning;</a:t>
            </a:r>
          </a:p>
          <a:p>
            <a:pPr marL="285750" lvl="0" indent="-285750">
              <a:lnSpc>
                <a:spcPts val="2800"/>
              </a:lnSpc>
              <a:buFont typeface="Arial" pitchFamily="34" charset="0"/>
              <a:buChar char="•"/>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Encouraging </a:t>
            </a:r>
            <a:r>
              <a:rPr lang="en-US" sz="2400" dirty="0"/>
              <a:t>the provision of more and higher quality vocational education and training </a:t>
            </a:r>
            <a:r>
              <a:rPr lang="en-US" sz="2400" dirty="0" smtClean="0"/>
              <a:t>through qualifications </a:t>
            </a:r>
            <a:r>
              <a:rPr lang="en-US" sz="2400" dirty="0"/>
              <a:t>that meet individual, workplace, and vocational needs, thus contributing </a:t>
            </a:r>
            <a:r>
              <a:rPr lang="en-US" sz="2400" dirty="0" smtClean="0"/>
              <a:t>to national </a:t>
            </a:r>
            <a:r>
              <a:rPr lang="en-US" sz="2400" dirty="0"/>
              <a:t>economic </a:t>
            </a:r>
            <a:r>
              <a:rPr lang="en-US" sz="2400" dirty="0" smtClean="0"/>
              <a:t>performance;</a:t>
            </a:r>
          </a:p>
          <a:p>
            <a:pPr marL="285750" lvl="0" indent="-285750">
              <a:lnSpc>
                <a:spcPts val="2800"/>
              </a:lnSpc>
              <a:buFont typeface="Arial" pitchFamily="34" charset="0"/>
              <a:buChar char="•"/>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Promoting </a:t>
            </a:r>
            <a:r>
              <a:rPr lang="en-US" sz="2400" dirty="0"/>
              <a:t>national &amp;</a:t>
            </a:r>
            <a:r>
              <a:rPr lang="en-US" sz="2400" dirty="0" smtClean="0"/>
              <a:t> </a:t>
            </a:r>
            <a:r>
              <a:rPr lang="en-US" sz="2400" dirty="0"/>
              <a:t>international recognition of qualifications offered in </a:t>
            </a:r>
            <a:r>
              <a:rPr lang="en-US" sz="2400" dirty="0" smtClean="0"/>
              <a:t>Cambodia; </a:t>
            </a:r>
          </a:p>
          <a:p>
            <a:pPr marL="285750" lvl="0" indent="-285750">
              <a:lnSpc>
                <a:spcPts val="2800"/>
              </a:lnSpc>
              <a:buFont typeface="Arial" pitchFamily="34" charset="0"/>
              <a:buChar char="•"/>
              <a:tabLst>
                <a:tab pos="339725" algn="l"/>
              </a:tabLst>
            </a:pPr>
            <a:endParaRPr lang="en-US" sz="2400" dirty="0" smtClean="0"/>
          </a:p>
          <a:p>
            <a:pPr marL="285750" lvl="0" indent="-285750">
              <a:lnSpc>
                <a:spcPts val="2800"/>
              </a:lnSpc>
              <a:buFont typeface="Arial" pitchFamily="34" charset="0"/>
              <a:buChar char="•"/>
              <a:tabLst>
                <a:tab pos="339725" algn="l"/>
              </a:tabLst>
            </a:pPr>
            <a:r>
              <a:rPr lang="en-US" sz="2400" dirty="0" smtClean="0"/>
              <a:t>Facilitating </a:t>
            </a:r>
            <a:r>
              <a:rPr lang="en-US" sz="2400" dirty="0"/>
              <a:t>the regional </a:t>
            </a:r>
            <a:r>
              <a:rPr lang="en-US" sz="2400" dirty="0" smtClean="0"/>
              <a:t>mobilization </a:t>
            </a:r>
            <a:r>
              <a:rPr lang="en-US" sz="2400" dirty="0"/>
              <a:t>of skills </a:t>
            </a:r>
            <a:r>
              <a:rPr lang="en-US" sz="2400" dirty="0" smtClean="0"/>
              <a:t>workforce.</a:t>
            </a:r>
            <a:endParaRPr lang="en-US" sz="2400" dirty="0">
              <a:solidFill>
                <a:srgbClr val="002060"/>
              </a:solidFill>
              <a:latin typeface="Khmer OS Siemreap" pitchFamily="2" charset="0"/>
              <a:cs typeface="Khmer OS Siemreap" pitchFamily="2" charset="0"/>
            </a:endParaRPr>
          </a:p>
        </p:txBody>
      </p:sp>
      <p:pic>
        <p:nvPicPr>
          <p:cNvPr id="4" name="Picture 2" descr="C:\Users\MOEYS\Desktop\2016-05-04to05_1stSHARE-NWSIQF&amp;LOHE-ASEAN_KLL\Chart_HE&amp;TV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7200"/>
            <a:ext cx="10058400" cy="777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8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OEYS\Desktop\2016-05-04to05_1stSHARE-NWSIQF&amp;LOHE-ASEAN_KLL\Implementation of TCS in HE_o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7200"/>
            <a:ext cx="10058400" cy="777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4407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382000" cy="5262979"/>
          </a:xfrm>
          <a:prstGeom prst="rect">
            <a:avLst/>
          </a:prstGeom>
        </p:spPr>
        <p:txBody>
          <a:bodyPr wrap="square">
            <a:spAutoFit/>
          </a:bodyPr>
          <a:lstStyle/>
          <a:p>
            <a:r>
              <a:rPr lang="en-US" sz="2400" b="1" dirty="0">
                <a:solidFill>
                  <a:srgbClr val="C00000"/>
                </a:solidFill>
                <a:latin typeface="Khmer OS" pitchFamily="2" charset="0"/>
                <a:cs typeface="Khmer OS" pitchFamily="2" charset="0"/>
              </a:rPr>
              <a:t>1- </a:t>
            </a:r>
            <a:r>
              <a:rPr lang="en-US" sz="2400" b="1" dirty="0" smtClean="0">
                <a:solidFill>
                  <a:srgbClr val="C00000"/>
                </a:solidFill>
                <a:latin typeface="Khmer OS" pitchFamily="2" charset="0"/>
                <a:cs typeface="Khmer OS" pitchFamily="2" charset="0"/>
              </a:rPr>
              <a:t>Dimension: </a:t>
            </a:r>
            <a:r>
              <a:rPr lang="en-US" sz="2400" dirty="0">
                <a:solidFill>
                  <a:srgbClr val="002060"/>
                </a:solidFill>
                <a:latin typeface="Khmer OS" pitchFamily="2" charset="0"/>
                <a:cs typeface="Khmer OS" pitchFamily="2" charset="0"/>
              </a:rPr>
              <a:t>Covering all kinds of trainings </a:t>
            </a:r>
            <a:r>
              <a:rPr lang="en-US" sz="2400" dirty="0" smtClean="0">
                <a:solidFill>
                  <a:srgbClr val="002060"/>
                </a:solidFill>
                <a:latin typeface="Khmer OS" pitchFamily="2" charset="0"/>
                <a:cs typeface="Khmer OS" pitchFamily="2" charset="0"/>
              </a:rPr>
              <a:t>– Higher     </a:t>
            </a:r>
          </a:p>
          <a:p>
            <a:r>
              <a:rPr lang="en-US" sz="2400" dirty="0">
                <a:solidFill>
                  <a:srgbClr val="002060"/>
                </a:solidFill>
                <a:latin typeface="Khmer OS" pitchFamily="2" charset="0"/>
                <a:cs typeface="Khmer OS" pitchFamily="2" charset="0"/>
              </a:rPr>
              <a:t> </a:t>
            </a:r>
            <a:r>
              <a:rPr lang="en-US" sz="2400" dirty="0" smtClean="0">
                <a:solidFill>
                  <a:srgbClr val="002060"/>
                </a:solidFill>
                <a:latin typeface="Khmer OS" pitchFamily="2" charset="0"/>
                <a:cs typeface="Khmer OS" pitchFamily="2" charset="0"/>
              </a:rPr>
              <a:t>    </a:t>
            </a:r>
            <a:r>
              <a:rPr lang="en-US" sz="2400" dirty="0" smtClean="0">
                <a:solidFill>
                  <a:srgbClr val="002060"/>
                </a:solidFill>
                <a:latin typeface="Khmer OS" pitchFamily="2" charset="0"/>
                <a:cs typeface="Khmer OS" pitchFamily="2" charset="0"/>
              </a:rPr>
              <a:t>Education </a:t>
            </a:r>
            <a:r>
              <a:rPr lang="en-US" sz="2400" dirty="0">
                <a:solidFill>
                  <a:srgbClr val="002060"/>
                </a:solidFill>
                <a:latin typeface="Khmer OS" pitchFamily="2" charset="0"/>
                <a:cs typeface="Khmer OS" pitchFamily="2" charset="0"/>
              </a:rPr>
              <a:t>&amp; TVET.  </a:t>
            </a:r>
          </a:p>
          <a:p>
            <a:endParaRPr lang="en-AU" sz="2400" b="1" dirty="0">
              <a:solidFill>
                <a:srgbClr val="002060"/>
              </a:solidFill>
              <a:latin typeface="Khmer OS" pitchFamily="2" charset="0"/>
              <a:cs typeface="Khmer OS" pitchFamily="2" charset="0"/>
            </a:endParaRPr>
          </a:p>
          <a:p>
            <a:r>
              <a:rPr lang="en-AU" sz="2400" b="1" dirty="0">
                <a:solidFill>
                  <a:srgbClr val="C00000"/>
                </a:solidFill>
                <a:latin typeface="Khmer OS" pitchFamily="2" charset="0"/>
                <a:cs typeface="Khmer OS" pitchFamily="2" charset="0"/>
              </a:rPr>
              <a:t>2- Managing implementation and development of </a:t>
            </a:r>
            <a:r>
              <a:rPr lang="en-AU" sz="2400" b="1" dirty="0" smtClean="0">
                <a:solidFill>
                  <a:srgbClr val="C00000"/>
                </a:solidFill>
                <a:latin typeface="Khmer OS" pitchFamily="2" charset="0"/>
                <a:cs typeface="Khmer OS" pitchFamily="2" charset="0"/>
              </a:rPr>
              <a:t>NQFC: </a:t>
            </a:r>
            <a:r>
              <a:rPr lang="en-AU" sz="2400" dirty="0" smtClean="0">
                <a:solidFill>
                  <a:srgbClr val="002060"/>
                </a:solidFill>
                <a:latin typeface="Khmer OS" pitchFamily="2" charset="0"/>
                <a:cs typeface="Khmer OS" pitchFamily="2" charset="0"/>
              </a:rPr>
              <a:t> </a:t>
            </a:r>
            <a:endParaRPr lang="en-AU" sz="2400" dirty="0" smtClean="0">
              <a:solidFill>
                <a:srgbClr val="002060"/>
              </a:solidFill>
              <a:latin typeface="Khmer OS" pitchFamily="2" charset="0"/>
              <a:cs typeface="Khmer OS" pitchFamily="2" charset="0"/>
            </a:endParaRPr>
          </a:p>
          <a:p>
            <a:r>
              <a:rPr lang="en-AU" sz="2400" dirty="0">
                <a:solidFill>
                  <a:srgbClr val="002060"/>
                </a:solidFill>
                <a:latin typeface="Khmer OS" pitchFamily="2" charset="0"/>
                <a:cs typeface="Khmer OS" pitchFamily="2" charset="0"/>
              </a:rPr>
              <a:t> </a:t>
            </a:r>
            <a:r>
              <a:rPr lang="en-AU" sz="2400" dirty="0" smtClean="0">
                <a:solidFill>
                  <a:srgbClr val="002060"/>
                </a:solidFill>
                <a:latin typeface="Khmer OS" pitchFamily="2" charset="0"/>
                <a:cs typeface="Khmer OS" pitchFamily="2" charset="0"/>
              </a:rPr>
              <a:t>    </a:t>
            </a:r>
            <a:r>
              <a:rPr lang="en-AU" sz="2400" dirty="0" smtClean="0">
                <a:solidFill>
                  <a:srgbClr val="002060"/>
                </a:solidFill>
                <a:latin typeface="Khmer OS" pitchFamily="2" charset="0"/>
                <a:cs typeface="Khmer OS" pitchFamily="2" charset="0"/>
              </a:rPr>
              <a:t>is </a:t>
            </a:r>
            <a:r>
              <a:rPr lang="en-AU" sz="2400" dirty="0">
                <a:solidFill>
                  <a:srgbClr val="002060"/>
                </a:solidFill>
                <a:latin typeface="Khmer OS" pitchFamily="2" charset="0"/>
                <a:cs typeface="Khmer OS" pitchFamily="2" charset="0"/>
              </a:rPr>
              <a:t>subject to </a:t>
            </a:r>
            <a:r>
              <a:rPr lang="en-AU" sz="2400" dirty="0" smtClean="0">
                <a:solidFill>
                  <a:srgbClr val="002060"/>
                </a:solidFill>
                <a:latin typeface="Khmer OS" pitchFamily="2" charset="0"/>
                <a:cs typeface="Khmer OS" pitchFamily="2" charset="0"/>
              </a:rPr>
              <a:t>the jurisdiction  </a:t>
            </a:r>
            <a:r>
              <a:rPr lang="en-AU" sz="2400" dirty="0">
                <a:solidFill>
                  <a:srgbClr val="002060"/>
                </a:solidFill>
                <a:latin typeface="Khmer OS" pitchFamily="2" charset="0"/>
                <a:cs typeface="Khmer OS" pitchFamily="2" charset="0"/>
              </a:rPr>
              <a:t>of the Ministry </a:t>
            </a:r>
            <a:r>
              <a:rPr lang="en-AU" sz="2400" dirty="0" smtClean="0">
                <a:solidFill>
                  <a:srgbClr val="002060"/>
                </a:solidFill>
                <a:latin typeface="Khmer OS" pitchFamily="2" charset="0"/>
                <a:cs typeface="Khmer OS" pitchFamily="2" charset="0"/>
              </a:rPr>
              <a:t>in charge </a:t>
            </a:r>
            <a:r>
              <a:rPr lang="en-AU" sz="2400" dirty="0">
                <a:solidFill>
                  <a:srgbClr val="002060"/>
                </a:solidFill>
                <a:latin typeface="Khmer OS" pitchFamily="2" charset="0"/>
                <a:cs typeface="Khmer OS" pitchFamily="2" charset="0"/>
              </a:rPr>
              <a:t>in </a:t>
            </a:r>
            <a:endParaRPr lang="en-AU" sz="2400" dirty="0" smtClean="0">
              <a:solidFill>
                <a:srgbClr val="002060"/>
              </a:solidFill>
              <a:latin typeface="Khmer OS" pitchFamily="2" charset="0"/>
              <a:cs typeface="Khmer OS" pitchFamily="2" charset="0"/>
            </a:endParaRPr>
          </a:p>
          <a:p>
            <a:r>
              <a:rPr lang="en-AU" sz="2400" dirty="0">
                <a:solidFill>
                  <a:srgbClr val="002060"/>
                </a:solidFill>
                <a:latin typeface="Khmer OS" pitchFamily="2" charset="0"/>
                <a:cs typeface="Khmer OS" pitchFamily="2" charset="0"/>
              </a:rPr>
              <a:t> </a:t>
            </a:r>
            <a:r>
              <a:rPr lang="en-AU" sz="2400" dirty="0" smtClean="0">
                <a:solidFill>
                  <a:srgbClr val="002060"/>
                </a:solidFill>
                <a:latin typeface="Khmer OS" pitchFamily="2" charset="0"/>
                <a:cs typeface="Khmer OS" pitchFamily="2" charset="0"/>
              </a:rPr>
              <a:t>    </a:t>
            </a:r>
            <a:r>
              <a:rPr lang="en-AU" sz="2400" dirty="0" smtClean="0">
                <a:solidFill>
                  <a:srgbClr val="002060"/>
                </a:solidFill>
                <a:latin typeface="Khmer OS" pitchFamily="2" charset="0"/>
                <a:cs typeface="Khmer OS" pitchFamily="2" charset="0"/>
              </a:rPr>
              <a:t>Education </a:t>
            </a:r>
            <a:r>
              <a:rPr lang="en-AU" sz="2400" dirty="0" smtClean="0">
                <a:solidFill>
                  <a:srgbClr val="002060"/>
                </a:solidFill>
                <a:latin typeface="Khmer OS" pitchFamily="2" charset="0"/>
                <a:cs typeface="Khmer OS" pitchFamily="2" charset="0"/>
              </a:rPr>
              <a:t>and </a:t>
            </a:r>
            <a:r>
              <a:rPr lang="en-AU" sz="2400" dirty="0" smtClean="0">
                <a:solidFill>
                  <a:srgbClr val="002060"/>
                </a:solidFill>
                <a:latin typeface="Khmer OS" pitchFamily="2" charset="0"/>
                <a:cs typeface="Khmer OS" pitchFamily="2" charset="0"/>
              </a:rPr>
              <a:t>Accreditation </a:t>
            </a:r>
            <a:r>
              <a:rPr lang="en-AU" sz="2400" dirty="0">
                <a:solidFill>
                  <a:srgbClr val="002060"/>
                </a:solidFill>
                <a:latin typeface="Khmer OS" pitchFamily="2" charset="0"/>
                <a:cs typeface="Khmer OS" pitchFamily="2" charset="0"/>
              </a:rPr>
              <a:t>Institution.</a:t>
            </a:r>
            <a:r>
              <a:rPr lang="en-AU" sz="2400" b="1" dirty="0">
                <a:solidFill>
                  <a:srgbClr val="002060"/>
                </a:solidFill>
                <a:latin typeface="Khmer OS" pitchFamily="2" charset="0"/>
                <a:cs typeface="Khmer OS" pitchFamily="2" charset="0"/>
              </a:rPr>
              <a:t> </a:t>
            </a:r>
            <a:endParaRPr lang="en-US" sz="2400" b="1" dirty="0">
              <a:solidFill>
                <a:srgbClr val="002060"/>
              </a:solidFill>
              <a:latin typeface="Khmer OS" pitchFamily="2" charset="0"/>
              <a:cs typeface="Khmer OS" pitchFamily="2" charset="0"/>
            </a:endParaRPr>
          </a:p>
          <a:p>
            <a:endParaRPr lang="ca-ES" sz="2400" b="1" dirty="0" smtClean="0">
              <a:solidFill>
                <a:srgbClr val="002060"/>
              </a:solidFill>
              <a:latin typeface="Khmer OS" pitchFamily="2" charset="0"/>
              <a:cs typeface="Khmer OS" pitchFamily="2" charset="0"/>
            </a:endParaRPr>
          </a:p>
          <a:p>
            <a:r>
              <a:rPr lang="ca-ES" sz="2400" b="1" dirty="0" smtClean="0">
                <a:solidFill>
                  <a:srgbClr val="FF0000"/>
                </a:solidFill>
                <a:latin typeface="Khmer OS" pitchFamily="2" charset="0"/>
                <a:cs typeface="Khmer OS" pitchFamily="2" charset="0"/>
              </a:rPr>
              <a:t>NB:</a:t>
            </a:r>
            <a:r>
              <a:rPr lang="ca-ES" sz="2400" dirty="0" smtClean="0">
                <a:solidFill>
                  <a:srgbClr val="002060"/>
                </a:solidFill>
                <a:latin typeface="Khmer OS" pitchFamily="2" charset="0"/>
                <a:cs typeface="Khmer OS" pitchFamily="2" charset="0"/>
              </a:rPr>
              <a:t> </a:t>
            </a:r>
          </a:p>
          <a:p>
            <a:r>
              <a:rPr lang="ca-ES" sz="2400" dirty="0" smtClean="0">
                <a:solidFill>
                  <a:srgbClr val="002060"/>
                </a:solidFill>
                <a:latin typeface="Khmer OS" pitchFamily="2" charset="0"/>
                <a:cs typeface="Khmer OS" pitchFamily="2" charset="0"/>
              </a:rPr>
              <a:t>(1)- The existing HEIs have </a:t>
            </a:r>
            <a:r>
              <a:rPr lang="ca-ES" sz="2400" b="1" dirty="0" smtClean="0">
                <a:solidFill>
                  <a:srgbClr val="002060"/>
                </a:solidFill>
                <a:latin typeface="Khmer OS" pitchFamily="2" charset="0"/>
                <a:cs typeface="Khmer OS" pitchFamily="2" charset="0"/>
              </a:rPr>
              <a:t>a year</a:t>
            </a:r>
            <a:r>
              <a:rPr lang="ca-ES" sz="2400" dirty="0" smtClean="0">
                <a:solidFill>
                  <a:srgbClr val="002060"/>
                </a:solidFill>
                <a:latin typeface="Khmer OS" pitchFamily="2" charset="0"/>
                <a:cs typeface="Khmer OS" pitchFamily="2" charset="0"/>
              </a:rPr>
              <a:t> period </a:t>
            </a:r>
            <a:r>
              <a:rPr lang="ca-ES" sz="2400" b="1" dirty="0" smtClean="0">
                <a:solidFill>
                  <a:srgbClr val="002060"/>
                </a:solidFill>
                <a:latin typeface="Khmer OS" pitchFamily="2" charset="0"/>
                <a:cs typeface="Khmer OS" pitchFamily="2" charset="0"/>
              </a:rPr>
              <a:t>to revise thier  </a:t>
            </a:r>
          </a:p>
          <a:p>
            <a:r>
              <a:rPr lang="ca-ES" sz="2400" b="1" dirty="0">
                <a:solidFill>
                  <a:srgbClr val="002060"/>
                </a:solidFill>
                <a:latin typeface="Khmer OS" pitchFamily="2" charset="0"/>
                <a:cs typeface="Khmer OS" pitchFamily="2" charset="0"/>
              </a:rPr>
              <a:t> </a:t>
            </a:r>
            <a:r>
              <a:rPr lang="ca-ES" sz="2400" b="1" dirty="0" smtClean="0">
                <a:solidFill>
                  <a:srgbClr val="002060"/>
                </a:solidFill>
                <a:latin typeface="Khmer OS" pitchFamily="2" charset="0"/>
                <a:cs typeface="Khmer OS" pitchFamily="2" charset="0"/>
              </a:rPr>
              <a:t>      </a:t>
            </a:r>
            <a:r>
              <a:rPr lang="ca-ES" sz="2400" b="1" dirty="0" smtClean="0">
                <a:solidFill>
                  <a:srgbClr val="002060"/>
                </a:solidFill>
                <a:latin typeface="Khmer OS" pitchFamily="2" charset="0"/>
                <a:cs typeface="Khmer OS" pitchFamily="2" charset="0"/>
              </a:rPr>
              <a:t>programs</a:t>
            </a:r>
            <a:r>
              <a:rPr lang="ca-ES" sz="2400" dirty="0" smtClean="0">
                <a:solidFill>
                  <a:srgbClr val="002060"/>
                </a:solidFill>
                <a:latin typeface="Khmer OS" pitchFamily="2" charset="0"/>
                <a:cs typeface="Khmer OS" pitchFamily="2" charset="0"/>
              </a:rPr>
              <a:t> aligning with </a:t>
            </a:r>
            <a:r>
              <a:rPr lang="ca-ES" sz="2400" dirty="0" smtClean="0">
                <a:solidFill>
                  <a:srgbClr val="002060"/>
                </a:solidFill>
                <a:latin typeface="Khmer OS" pitchFamily="2" charset="0"/>
                <a:cs typeface="Khmer OS" pitchFamily="2" charset="0"/>
              </a:rPr>
              <a:t>the </a:t>
            </a:r>
            <a:r>
              <a:rPr lang="ca-ES" sz="2400" dirty="0" smtClean="0">
                <a:solidFill>
                  <a:srgbClr val="002060"/>
                </a:solidFill>
                <a:latin typeface="Khmer OS" pitchFamily="2" charset="0"/>
                <a:cs typeface="Khmer OS" pitchFamily="2" charset="0"/>
              </a:rPr>
              <a:t>conditions set in NQFC.</a:t>
            </a:r>
          </a:p>
          <a:p>
            <a:r>
              <a:rPr lang="ca-ES" sz="2400" dirty="0" smtClean="0">
                <a:solidFill>
                  <a:srgbClr val="002060"/>
                </a:solidFill>
                <a:latin typeface="Khmer OS" pitchFamily="2" charset="0"/>
                <a:cs typeface="Khmer OS" pitchFamily="2" charset="0"/>
              </a:rPr>
              <a:t> </a:t>
            </a:r>
            <a:endParaRPr lang="ca-ES" sz="2400" dirty="0">
              <a:solidFill>
                <a:srgbClr val="002060"/>
              </a:solidFill>
              <a:latin typeface="Khmer OS" pitchFamily="2" charset="0"/>
              <a:cs typeface="Khmer OS" pitchFamily="2" charset="0"/>
            </a:endParaRPr>
          </a:p>
          <a:p>
            <a:r>
              <a:rPr lang="ca-ES" sz="2400" dirty="0" smtClean="0">
                <a:solidFill>
                  <a:srgbClr val="002060"/>
                </a:solidFill>
                <a:latin typeface="Khmer OS" pitchFamily="2" charset="0"/>
                <a:cs typeface="Khmer OS" pitchFamily="2" charset="0"/>
              </a:rPr>
              <a:t>(2)- The new operating HEIs must</a:t>
            </a:r>
            <a:r>
              <a:rPr lang="ca-ES" sz="2400" b="1" dirty="0" smtClean="0">
                <a:solidFill>
                  <a:srgbClr val="002060"/>
                </a:solidFill>
                <a:latin typeface="Khmer OS" pitchFamily="2" charset="0"/>
                <a:cs typeface="Khmer OS" pitchFamily="2" charset="0"/>
              </a:rPr>
              <a:t> develop the programs </a:t>
            </a:r>
          </a:p>
          <a:p>
            <a:r>
              <a:rPr lang="ca-ES" sz="2400" b="1" dirty="0">
                <a:solidFill>
                  <a:srgbClr val="002060"/>
                </a:solidFill>
                <a:latin typeface="Khmer OS" pitchFamily="2" charset="0"/>
                <a:cs typeface="Khmer OS" pitchFamily="2" charset="0"/>
              </a:rPr>
              <a:t> </a:t>
            </a:r>
            <a:r>
              <a:rPr lang="ca-ES" sz="2400" b="1" dirty="0" smtClean="0">
                <a:solidFill>
                  <a:srgbClr val="002060"/>
                </a:solidFill>
                <a:latin typeface="Khmer OS" pitchFamily="2" charset="0"/>
                <a:cs typeface="Khmer OS" pitchFamily="2" charset="0"/>
              </a:rPr>
              <a:t>      aligning </a:t>
            </a:r>
            <a:r>
              <a:rPr lang="ca-ES" sz="2400" b="1" dirty="0">
                <a:solidFill>
                  <a:srgbClr val="002060"/>
                </a:solidFill>
                <a:latin typeface="Khmer OS" pitchFamily="2" charset="0"/>
                <a:cs typeface="Khmer OS" pitchFamily="2" charset="0"/>
              </a:rPr>
              <a:t>with the </a:t>
            </a:r>
            <a:r>
              <a:rPr lang="ca-ES" sz="2400" b="1" dirty="0" smtClean="0">
                <a:solidFill>
                  <a:srgbClr val="002060"/>
                </a:solidFill>
                <a:latin typeface="Khmer OS" pitchFamily="2" charset="0"/>
                <a:cs typeface="Khmer OS" pitchFamily="2" charset="0"/>
              </a:rPr>
              <a:t>provision </a:t>
            </a:r>
            <a:r>
              <a:rPr lang="ca-ES" sz="2400" b="1" dirty="0">
                <a:solidFill>
                  <a:srgbClr val="002060"/>
                </a:solidFill>
                <a:latin typeface="Khmer OS" pitchFamily="2" charset="0"/>
                <a:cs typeface="Khmer OS" pitchFamily="2" charset="0"/>
              </a:rPr>
              <a:t>set in </a:t>
            </a:r>
            <a:r>
              <a:rPr lang="ca-ES" sz="2400" b="1" dirty="0" smtClean="0">
                <a:solidFill>
                  <a:srgbClr val="002060"/>
                </a:solidFill>
                <a:latin typeface="Khmer OS" pitchFamily="2" charset="0"/>
                <a:cs typeface="Khmer OS" pitchFamily="2" charset="0"/>
              </a:rPr>
              <a:t>NQFC </a:t>
            </a:r>
            <a:r>
              <a:rPr lang="ca-ES" sz="2400" b="1" dirty="0" smtClean="0">
                <a:solidFill>
                  <a:srgbClr val="002060"/>
                </a:solidFill>
                <a:latin typeface="Khmer OS" pitchFamily="2" charset="0"/>
                <a:cs typeface="Khmer OS" pitchFamily="2" charset="0"/>
              </a:rPr>
              <a:t>before </a:t>
            </a:r>
          </a:p>
          <a:p>
            <a:r>
              <a:rPr lang="ca-ES" sz="2400" b="1" dirty="0">
                <a:solidFill>
                  <a:srgbClr val="002060"/>
                </a:solidFill>
                <a:latin typeface="Khmer OS" pitchFamily="2" charset="0"/>
                <a:cs typeface="Khmer OS" pitchFamily="2" charset="0"/>
              </a:rPr>
              <a:t> </a:t>
            </a:r>
            <a:r>
              <a:rPr lang="ca-ES" sz="2400" b="1" dirty="0" smtClean="0">
                <a:solidFill>
                  <a:srgbClr val="002060"/>
                </a:solidFill>
                <a:latin typeface="Khmer OS" pitchFamily="2" charset="0"/>
                <a:cs typeface="Khmer OS" pitchFamily="2" charset="0"/>
              </a:rPr>
              <a:t>      </a:t>
            </a:r>
            <a:r>
              <a:rPr lang="ca-ES" sz="2400" b="1" dirty="0" smtClean="0">
                <a:solidFill>
                  <a:srgbClr val="002060"/>
                </a:solidFill>
                <a:latin typeface="Khmer OS" pitchFamily="2" charset="0"/>
                <a:cs typeface="Khmer OS" pitchFamily="2" charset="0"/>
              </a:rPr>
              <a:t>comencement of the programs.</a:t>
            </a:r>
            <a:endParaRPr lang="en-US" sz="2400" b="1" dirty="0">
              <a:solidFill>
                <a:srgbClr val="002060"/>
              </a:solidFill>
            </a:endParaRPr>
          </a:p>
        </p:txBody>
      </p:sp>
      <p:sp>
        <p:nvSpPr>
          <p:cNvPr id="4" name="Title 1"/>
          <p:cNvSpPr txBox="1">
            <a:spLocks/>
          </p:cNvSpPr>
          <p:nvPr/>
        </p:nvSpPr>
        <p:spPr>
          <a:xfrm>
            <a:off x="589128" y="19050"/>
            <a:ext cx="8229600" cy="971550"/>
          </a:xfrm>
          <a:prstGeom prst="rect">
            <a:avLst/>
          </a:prstGeom>
        </p:spPr>
        <p:txBody>
          <a:bodyPr/>
          <a:lstStyle/>
          <a:p>
            <a:pPr>
              <a:spcBef>
                <a:spcPct val="0"/>
              </a:spcBef>
              <a:defRPr/>
            </a:pPr>
            <a:r>
              <a:rPr lang="ca-ES" sz="2000" dirty="0" smtClean="0">
                <a:solidFill>
                  <a:srgbClr val="C00000"/>
                </a:solidFill>
                <a:latin typeface="Khmer OS Muol" pitchFamily="2" charset="0"/>
                <a:ea typeface="Khmer Mool1" pitchFamily="2" charset="0"/>
                <a:cs typeface="Khmer OS Muol" pitchFamily="2" charset="0"/>
              </a:rPr>
              <a:t> </a:t>
            </a:r>
          </a:p>
          <a:p>
            <a:pPr algn="ctr">
              <a:spcBef>
                <a:spcPct val="0"/>
              </a:spcBef>
              <a:defRPr/>
            </a:pPr>
            <a:r>
              <a:rPr lang="ca-ES" sz="2400" b="1" dirty="0" smtClean="0">
                <a:solidFill>
                  <a:srgbClr val="002060"/>
                </a:solidFill>
                <a:latin typeface="Khmer OS Muol" pitchFamily="2" charset="0"/>
                <a:ea typeface="Khmer Mool1" pitchFamily="2" charset="0"/>
                <a:cs typeface="Khmer OS Muol" pitchFamily="2" charset="0"/>
              </a:rPr>
              <a:t>4- </a:t>
            </a:r>
            <a:r>
              <a:rPr lang="ca-ES" sz="2400" b="1" dirty="0" smtClean="0">
                <a:solidFill>
                  <a:srgbClr val="002060"/>
                </a:solidFill>
                <a:latin typeface="Khmer OS Muol" pitchFamily="2" charset="0"/>
                <a:ea typeface="Khmer Mool1" pitchFamily="2" charset="0"/>
                <a:cs typeface="Khmer OS Muol" pitchFamily="2" charset="0"/>
              </a:rPr>
              <a:t>Dimenssion and Management of NQFC</a:t>
            </a:r>
            <a:r>
              <a:rPr lang="en-US" sz="2400" b="1" dirty="0" smtClean="0">
                <a:solidFill>
                  <a:srgbClr val="002060"/>
                </a:solidFill>
                <a:latin typeface="Khmer OS Muol" pitchFamily="2" charset="0"/>
                <a:ea typeface="Khmer Mool1" pitchFamily="2" charset="0"/>
                <a:cs typeface="Khmer OS Muol" pitchFamily="2" charset="0"/>
              </a:rPr>
              <a:t> </a:t>
            </a:r>
            <a:endParaRPr lang="ca-ES" sz="2400" b="1" dirty="0">
              <a:solidFill>
                <a:srgbClr val="002060"/>
              </a:solidFill>
              <a:latin typeface="Khmer OS Muol" pitchFamily="2" charset="0"/>
              <a:ea typeface="Khmer Mool1" pitchFamily="2" charset="0"/>
              <a:cs typeface="Khmer OS Muol" pitchFamily="2" charset="0"/>
            </a:endParaRPr>
          </a:p>
          <a:p>
            <a:pPr>
              <a:spcBef>
                <a:spcPct val="0"/>
              </a:spcBef>
              <a:defRPr/>
            </a:pPr>
            <a:endParaRPr lang="en-US" sz="2000" dirty="0">
              <a:solidFill>
                <a:srgbClr val="C00000"/>
              </a:solidFill>
              <a:latin typeface="Khmer OS Muol" pitchFamily="2" charset="0"/>
              <a:ea typeface="Khmer Mool1" pitchFamily="2" charset="0"/>
              <a:cs typeface="Khmer OS Muol" pitchFamily="2" charset="0"/>
            </a:endParaRPr>
          </a:p>
        </p:txBody>
      </p:sp>
    </p:spTree>
    <p:extLst>
      <p:ext uri="{BB962C8B-B14F-4D97-AF65-F5344CB8AC3E}">
        <p14:creationId xmlns:p14="http://schemas.microsoft.com/office/powerpoint/2010/main" val="43550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0963" y="465279"/>
            <a:ext cx="7029450" cy="469359"/>
          </a:xfrm>
          <a:prstGeom prst="rect">
            <a:avLst/>
          </a:prstGeom>
          <a:noFill/>
        </p:spPr>
        <p:txBody>
          <a:bodyPr wrap="square">
            <a:spAutoFit/>
          </a:bodyPr>
          <a:lstStyle/>
          <a:p>
            <a:pPr algn="ctr" eaLnBrk="0" hangingPunct="0">
              <a:lnSpc>
                <a:spcPts val="2800"/>
              </a:lnSpc>
              <a:spcBef>
                <a:spcPct val="50000"/>
              </a:spcBef>
              <a:defRPr/>
            </a:pPr>
            <a:r>
              <a:rPr lang="en-US" sz="2000" dirty="0" smtClean="0">
                <a:solidFill>
                  <a:srgbClr val="C00000"/>
                </a:solidFill>
                <a:latin typeface="Khmer OS Muol" pitchFamily="2" charset="0"/>
                <a:cs typeface="Khmer OS Muol" pitchFamily="2" charset="0"/>
              </a:rPr>
              <a:t> </a:t>
            </a:r>
            <a:r>
              <a:rPr lang="en-US" sz="2800" b="1" dirty="0" smtClean="0">
                <a:solidFill>
                  <a:srgbClr val="002060"/>
                </a:solidFill>
              </a:rPr>
              <a:t>5- </a:t>
            </a:r>
            <a:r>
              <a:rPr lang="en-US" sz="2800" b="1" dirty="0" smtClean="0">
                <a:solidFill>
                  <a:srgbClr val="002060"/>
                </a:solidFill>
                <a:latin typeface="Khmer OS Muol" pitchFamily="2" charset="0"/>
                <a:cs typeface="Khmer OS Muol" pitchFamily="2" charset="0"/>
              </a:rPr>
              <a:t>Main </a:t>
            </a:r>
            <a:r>
              <a:rPr lang="en-US" sz="2800" b="1" dirty="0">
                <a:solidFill>
                  <a:srgbClr val="002060"/>
                </a:solidFill>
                <a:latin typeface="Khmer OS Muol" pitchFamily="2" charset="0"/>
                <a:cs typeface="Khmer OS Muol" pitchFamily="2" charset="0"/>
              </a:rPr>
              <a:t>Principles </a:t>
            </a:r>
            <a:r>
              <a:rPr lang="en-US" sz="2800" b="1" dirty="0" smtClean="0">
                <a:solidFill>
                  <a:srgbClr val="002060"/>
                </a:solidFill>
                <a:latin typeface="Khmer OS Muol" pitchFamily="2" charset="0"/>
                <a:cs typeface="Khmer OS Muol" pitchFamily="2" charset="0"/>
              </a:rPr>
              <a:t>of NQFC  </a:t>
            </a:r>
          </a:p>
        </p:txBody>
      </p:sp>
      <p:sp>
        <p:nvSpPr>
          <p:cNvPr id="6" name="Rectangle 5"/>
          <p:cNvSpPr/>
          <p:nvPr/>
        </p:nvSpPr>
        <p:spPr>
          <a:xfrm>
            <a:off x="1143000" y="2686336"/>
            <a:ext cx="46038" cy="4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762000" y="1185081"/>
            <a:ext cx="7847013" cy="5324535"/>
          </a:xfrm>
          <a:prstGeom prst="rect">
            <a:avLst/>
          </a:prstGeom>
        </p:spPr>
        <p:txBody>
          <a:bodyPr wrap="square">
            <a:spAutoFit/>
          </a:bodyPr>
          <a:lstStyle/>
          <a:p>
            <a:r>
              <a:rPr lang="en-US" sz="2000" b="1" dirty="0" smtClean="0">
                <a:solidFill>
                  <a:srgbClr val="C00000"/>
                </a:solidFill>
              </a:rPr>
              <a:t>(</a:t>
            </a:r>
            <a:r>
              <a:rPr lang="en-US" sz="2000" b="1" dirty="0">
                <a:solidFill>
                  <a:srgbClr val="C00000"/>
                </a:solidFill>
              </a:rPr>
              <a:t>1)- </a:t>
            </a:r>
            <a:r>
              <a:rPr lang="en-US" sz="2000" b="1" dirty="0" smtClean="0">
                <a:solidFill>
                  <a:srgbClr val="C00000"/>
                </a:solidFill>
              </a:rPr>
              <a:t>Levels: </a:t>
            </a:r>
            <a:r>
              <a:rPr lang="en-US" sz="2000" b="1" dirty="0" smtClean="0">
                <a:solidFill>
                  <a:srgbClr val="002060"/>
                </a:solidFill>
              </a:rPr>
              <a:t>Levels  </a:t>
            </a:r>
            <a:r>
              <a:rPr lang="en-US" sz="2000" b="1" dirty="0">
                <a:solidFill>
                  <a:srgbClr val="002060"/>
                </a:solidFill>
              </a:rPr>
              <a:t>numbered  and  linked  to  qualification  </a:t>
            </a:r>
            <a:r>
              <a:rPr lang="en-US" sz="2000" b="1" dirty="0" smtClean="0">
                <a:solidFill>
                  <a:srgbClr val="002060"/>
                </a:solidFill>
              </a:rPr>
              <a:t>titles  </a:t>
            </a:r>
            <a:r>
              <a:rPr lang="en-US" sz="2000" b="1" dirty="0">
                <a:solidFill>
                  <a:srgbClr val="002060"/>
                </a:solidFill>
              </a:rPr>
              <a:t>to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describe  the increasing </a:t>
            </a:r>
            <a:r>
              <a:rPr lang="en-US" sz="2000" b="1" dirty="0">
                <a:solidFill>
                  <a:srgbClr val="002060"/>
                </a:solidFill>
              </a:rPr>
              <a:t>intellectual demand and </a:t>
            </a:r>
            <a:r>
              <a:rPr lang="en-US" sz="2000" b="1" dirty="0" smtClean="0">
                <a:solidFill>
                  <a:srgbClr val="002060"/>
                </a:solidFill>
              </a:rPr>
              <a:t>complexity </a:t>
            </a:r>
            <a:r>
              <a:rPr lang="en-US" sz="2000" b="1" dirty="0">
                <a:solidFill>
                  <a:srgbClr val="002060"/>
                </a:solidFill>
              </a:rPr>
              <a:t>of </a:t>
            </a:r>
            <a:r>
              <a:rPr lang="en-US" sz="2000" b="1" dirty="0" smtClean="0">
                <a:solidFill>
                  <a:srgbClr val="002060"/>
                </a:solidFill>
              </a:rPr>
              <a:t>   </a:t>
            </a:r>
          </a:p>
          <a:p>
            <a:r>
              <a:rPr lang="en-US" sz="2000" b="1" dirty="0">
                <a:solidFill>
                  <a:srgbClr val="002060"/>
                </a:solidFill>
              </a:rPr>
              <a:t> </a:t>
            </a:r>
            <a:r>
              <a:rPr lang="en-US" sz="2000" b="1" dirty="0" smtClean="0">
                <a:solidFill>
                  <a:srgbClr val="002060"/>
                </a:solidFill>
              </a:rPr>
              <a:t>       learning </a:t>
            </a:r>
            <a:r>
              <a:rPr lang="en-US" sz="2000" b="1" dirty="0">
                <a:solidFill>
                  <a:srgbClr val="002060"/>
                </a:solidFill>
              </a:rPr>
              <a:t>expected as students progress to </a:t>
            </a:r>
            <a:r>
              <a:rPr lang="en-US" sz="2000" b="1" dirty="0" smtClean="0">
                <a:solidFill>
                  <a:srgbClr val="002060"/>
                </a:solidFill>
              </a:rPr>
              <a:t>higher </a:t>
            </a:r>
            <a:r>
              <a:rPr lang="en-US" sz="2000" b="1" dirty="0">
                <a:solidFill>
                  <a:srgbClr val="002060"/>
                </a:solidFill>
              </a:rPr>
              <a:t>technical or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academic awards. </a:t>
            </a:r>
          </a:p>
          <a:p>
            <a:endParaRPr lang="en-US" sz="2000" b="1" dirty="0" smtClean="0">
              <a:solidFill>
                <a:srgbClr val="002060"/>
              </a:solidFill>
            </a:endParaRPr>
          </a:p>
          <a:p>
            <a:r>
              <a:rPr lang="en-US" sz="2000" b="1" dirty="0" smtClean="0">
                <a:solidFill>
                  <a:srgbClr val="C00000"/>
                </a:solidFill>
              </a:rPr>
              <a:t>(2)- Credits</a:t>
            </a:r>
            <a:r>
              <a:rPr lang="en-US" sz="2000" b="1" dirty="0">
                <a:solidFill>
                  <a:srgbClr val="C00000"/>
                </a:solidFill>
              </a:rPr>
              <a:t>:  </a:t>
            </a:r>
            <a:r>
              <a:rPr lang="en-US" sz="2000" b="1" dirty="0">
                <a:solidFill>
                  <a:srgbClr val="002060"/>
                </a:solidFill>
              </a:rPr>
              <a:t>Points allocated to describe the amount of work </a:t>
            </a:r>
            <a:r>
              <a:rPr lang="en-US" sz="2000" b="1" dirty="0">
                <a:solidFill>
                  <a:srgbClr val="002060"/>
                </a:solidFill>
              </a:rPr>
              <a:t> </a:t>
            </a:r>
            <a:r>
              <a:rPr lang="en-US" sz="2000" b="1" dirty="0" smtClean="0">
                <a:solidFill>
                  <a:srgbClr val="002060"/>
                </a:solidFill>
              </a:rPr>
              <a:t>or </a:t>
            </a:r>
            <a:r>
              <a:rPr lang="en-US" sz="2000" b="1" dirty="0">
                <a:solidFill>
                  <a:srgbClr val="002060"/>
                </a:solidFill>
              </a:rPr>
              <a:t>volume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of learning expected </a:t>
            </a:r>
            <a:r>
              <a:rPr lang="en-US" sz="2000" b="1" dirty="0">
                <a:solidFill>
                  <a:srgbClr val="002060"/>
                </a:solidFill>
              </a:rPr>
              <a:t>for an academic or </a:t>
            </a:r>
            <a:r>
              <a:rPr lang="en-US" sz="2000" b="1" dirty="0" smtClean="0">
                <a:solidFill>
                  <a:srgbClr val="002060"/>
                </a:solidFill>
              </a:rPr>
              <a:t>technical </a:t>
            </a:r>
            <a:r>
              <a:rPr lang="en-US" sz="2000" b="1" dirty="0">
                <a:solidFill>
                  <a:srgbClr val="002060"/>
                </a:solidFill>
              </a:rPr>
              <a:t>qualification or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for </a:t>
            </a:r>
            <a:r>
              <a:rPr lang="en-US" sz="2000" b="1" dirty="0">
                <a:solidFill>
                  <a:srgbClr val="002060"/>
                </a:solidFill>
              </a:rPr>
              <a:t>courses, study units or other </a:t>
            </a:r>
            <a:r>
              <a:rPr lang="en-US" sz="2000" b="1" dirty="0" smtClean="0">
                <a:solidFill>
                  <a:srgbClr val="002060"/>
                </a:solidFill>
              </a:rPr>
              <a:t>components </a:t>
            </a:r>
            <a:r>
              <a:rPr lang="en-US" sz="2000" b="1" dirty="0">
                <a:solidFill>
                  <a:srgbClr val="002060"/>
                </a:solidFill>
              </a:rPr>
              <a:t>of a program.</a:t>
            </a:r>
          </a:p>
          <a:p>
            <a:r>
              <a:rPr lang="en-US" sz="2000" b="1" dirty="0" smtClean="0">
                <a:solidFill>
                  <a:srgbClr val="C00000"/>
                </a:solidFill>
              </a:rPr>
              <a:t>(3)- Learning </a:t>
            </a:r>
            <a:r>
              <a:rPr lang="en-US" sz="2000" b="1" dirty="0">
                <a:solidFill>
                  <a:srgbClr val="C00000"/>
                </a:solidFill>
              </a:rPr>
              <a:t>Outcomes:  </a:t>
            </a:r>
            <a:r>
              <a:rPr lang="en-US" sz="2000" b="1" dirty="0">
                <a:solidFill>
                  <a:srgbClr val="002060"/>
                </a:solidFill>
              </a:rPr>
              <a:t>The broad categories of types of learning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outcomes </a:t>
            </a:r>
            <a:r>
              <a:rPr lang="en-US" sz="2000" b="1" dirty="0">
                <a:solidFill>
                  <a:srgbClr val="002060"/>
                </a:solidFill>
              </a:rPr>
              <a:t>that </a:t>
            </a:r>
            <a:r>
              <a:rPr lang="en-US" sz="2000" b="1" dirty="0" smtClean="0">
                <a:solidFill>
                  <a:srgbClr val="002060"/>
                </a:solidFill>
              </a:rPr>
              <a:t>a program </a:t>
            </a:r>
            <a:r>
              <a:rPr lang="en-US" sz="2000" b="1" dirty="0">
                <a:solidFill>
                  <a:srgbClr val="002060"/>
                </a:solidFill>
              </a:rPr>
              <a:t>is intended to develop</a:t>
            </a:r>
            <a:r>
              <a:rPr lang="en-US" sz="2000" b="1" dirty="0" smtClean="0">
                <a:solidFill>
                  <a:srgbClr val="002060"/>
                </a:solidFill>
              </a:rPr>
              <a:t>.</a:t>
            </a:r>
          </a:p>
          <a:p>
            <a:endParaRPr lang="en-US" sz="2000" b="1" dirty="0">
              <a:solidFill>
                <a:srgbClr val="002060"/>
              </a:solidFill>
            </a:endParaRPr>
          </a:p>
          <a:p>
            <a:r>
              <a:rPr lang="en-US" sz="2000" b="1" dirty="0" smtClean="0">
                <a:solidFill>
                  <a:srgbClr val="C00000"/>
                </a:solidFill>
              </a:rPr>
              <a:t>(4)- Study </a:t>
            </a:r>
            <a:r>
              <a:rPr lang="en-US" sz="2000" b="1" dirty="0">
                <a:solidFill>
                  <a:srgbClr val="C00000"/>
                </a:solidFill>
              </a:rPr>
              <a:t>Pathway: </a:t>
            </a:r>
            <a:r>
              <a:rPr lang="en-US" sz="2000" b="1" dirty="0">
                <a:solidFill>
                  <a:srgbClr val="002060"/>
                </a:solidFill>
              </a:rPr>
              <a:t>helps with developing flexible pathways which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assist </a:t>
            </a:r>
            <a:r>
              <a:rPr lang="en-US" sz="2000" b="1" dirty="0">
                <a:solidFill>
                  <a:srgbClr val="002060"/>
                </a:solidFill>
              </a:rPr>
              <a:t>people to move more easily between the Technical and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Vocational </a:t>
            </a:r>
            <a:r>
              <a:rPr lang="en-US" sz="2000" b="1" dirty="0">
                <a:solidFill>
                  <a:srgbClr val="002060"/>
                </a:solidFill>
              </a:rPr>
              <a:t>education and training and Higher Education sectors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and </a:t>
            </a:r>
            <a:r>
              <a:rPr lang="en-US" sz="2000" b="1" dirty="0">
                <a:solidFill>
                  <a:srgbClr val="002060"/>
                </a:solidFill>
              </a:rPr>
              <a:t>between those sectors and the labor market by providing the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basis </a:t>
            </a:r>
            <a:r>
              <a:rPr lang="en-US" sz="2000" b="1" dirty="0">
                <a:solidFill>
                  <a:srgbClr val="002060"/>
                </a:solidFill>
              </a:rPr>
              <a:t>for recognition of prior learning, including credit transfer, </a:t>
            </a:r>
            <a:endParaRPr lang="en-US" sz="2000" b="1" dirty="0" smtClean="0">
              <a:solidFill>
                <a:srgbClr val="002060"/>
              </a:solidFill>
            </a:endParaRPr>
          </a:p>
          <a:p>
            <a:r>
              <a:rPr lang="en-US" sz="2000" b="1" dirty="0">
                <a:solidFill>
                  <a:srgbClr val="002060"/>
                </a:solidFill>
              </a:rPr>
              <a:t> </a:t>
            </a:r>
            <a:r>
              <a:rPr lang="en-US" sz="2000" b="1" dirty="0" smtClean="0">
                <a:solidFill>
                  <a:srgbClr val="002060"/>
                </a:solidFill>
              </a:rPr>
              <a:t>       experience </a:t>
            </a:r>
            <a:r>
              <a:rPr lang="en-US" sz="2000" b="1" dirty="0">
                <a:solidFill>
                  <a:srgbClr val="002060"/>
                </a:solidFill>
              </a:rPr>
              <a:t>and current competency</a:t>
            </a:r>
            <a:r>
              <a:rPr lang="en-US" sz="2000" b="1" dirty="0" smtClean="0">
                <a:solidFill>
                  <a:srgbClr val="002060"/>
                </a:solidFill>
              </a:rPr>
              <a:t>.</a:t>
            </a:r>
            <a:endParaRPr lang="en-US" sz="2000" b="1" dirty="0">
              <a:solidFill>
                <a:srgbClr val="002060"/>
              </a:solidFill>
            </a:endParaRPr>
          </a:p>
        </p:txBody>
      </p:sp>
    </p:spTree>
    <p:extLst>
      <p:ext uri="{BB962C8B-B14F-4D97-AF65-F5344CB8AC3E}">
        <p14:creationId xmlns:p14="http://schemas.microsoft.com/office/powerpoint/2010/main" val="181909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그룹 2"/>
          <p:cNvGrpSpPr/>
          <p:nvPr/>
        </p:nvGrpSpPr>
        <p:grpSpPr>
          <a:xfrm>
            <a:off x="-9247" y="914401"/>
            <a:ext cx="9153247" cy="4499932"/>
            <a:chOff x="-47818" y="1554335"/>
            <a:chExt cx="9546055" cy="4437281"/>
          </a:xfrm>
        </p:grpSpPr>
        <p:sp>
          <p:nvSpPr>
            <p:cNvPr id="46" name="타원 32"/>
            <p:cNvSpPr/>
            <p:nvPr/>
          </p:nvSpPr>
          <p:spPr>
            <a:xfrm rot="21182584">
              <a:off x="1624001" y="1874496"/>
              <a:ext cx="7874236" cy="4117120"/>
            </a:xfrm>
            <a:prstGeom prst="ellipse">
              <a:avLst/>
            </a:prstGeom>
            <a:solidFill>
              <a:srgbClr val="FF66C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Arial Narrow" pitchFamily="34" charset="0"/>
              </a:endParaRPr>
            </a:p>
          </p:txBody>
        </p:sp>
        <p:sp>
          <p:nvSpPr>
            <p:cNvPr id="48" name="타원 40"/>
            <p:cNvSpPr/>
            <p:nvPr/>
          </p:nvSpPr>
          <p:spPr>
            <a:xfrm rot="21182584">
              <a:off x="-47818" y="1554335"/>
              <a:ext cx="7874236" cy="4117120"/>
            </a:xfrm>
            <a:prstGeom prst="ellipse">
              <a:avLst/>
            </a:prstGeom>
            <a:solidFill>
              <a:srgbClr val="0000FF">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Arial Narrow" pitchFamily="34" charset="0"/>
              </a:endParaRPr>
            </a:p>
          </p:txBody>
        </p:sp>
      </p:grpSp>
      <p:grpSp>
        <p:nvGrpSpPr>
          <p:cNvPr id="51" name="그룹 178"/>
          <p:cNvGrpSpPr/>
          <p:nvPr/>
        </p:nvGrpSpPr>
        <p:grpSpPr>
          <a:xfrm>
            <a:off x="55145" y="122312"/>
            <a:ext cx="8960024" cy="7072893"/>
            <a:chOff x="646882" y="85320"/>
            <a:chExt cx="9221618" cy="7538456"/>
          </a:xfrm>
        </p:grpSpPr>
        <p:sp>
          <p:nvSpPr>
            <p:cNvPr id="52" name="Oval 44"/>
            <p:cNvSpPr>
              <a:spLocks noChangeArrowheads="1"/>
            </p:cNvSpPr>
            <p:nvPr/>
          </p:nvSpPr>
          <p:spPr bwMode="auto">
            <a:xfrm>
              <a:off x="2614120" y="2474863"/>
              <a:ext cx="7189317" cy="1154639"/>
            </a:xfrm>
            <a:prstGeom prst="ellipse">
              <a:avLst/>
            </a:prstGeom>
            <a:gradFill rotWithShape="1">
              <a:gsLst>
                <a:gs pos="0">
                  <a:srgbClr val="000000">
                    <a:alpha val="39999"/>
                  </a:srgbClr>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latin typeface="Arial Narrow" pitchFamily="34" charset="0"/>
              </a:endParaRPr>
            </a:p>
          </p:txBody>
        </p:sp>
        <p:grpSp>
          <p:nvGrpSpPr>
            <p:cNvPr id="53" name="그룹 174"/>
            <p:cNvGrpSpPr/>
            <p:nvPr/>
          </p:nvGrpSpPr>
          <p:grpSpPr>
            <a:xfrm>
              <a:off x="646882" y="85320"/>
              <a:ext cx="9221618" cy="7538456"/>
              <a:chOff x="156196" y="-941550"/>
              <a:chExt cx="12852629" cy="10506726"/>
            </a:xfrm>
          </p:grpSpPr>
          <p:sp>
            <p:nvSpPr>
              <p:cNvPr id="55" name="AutoShape 32"/>
              <p:cNvSpPr>
                <a:spLocks noChangeArrowheads="1"/>
              </p:cNvSpPr>
              <p:nvPr/>
            </p:nvSpPr>
            <p:spPr bwMode="auto">
              <a:xfrm>
                <a:off x="8527345" y="4208883"/>
                <a:ext cx="4481480" cy="5356293"/>
              </a:xfrm>
              <a:prstGeom prst="roundRect">
                <a:avLst>
                  <a:gd name="adj" fmla="val 16667"/>
                </a:avLst>
              </a:prstGeom>
              <a:gradFill>
                <a:gsLst>
                  <a:gs pos="0">
                    <a:schemeClr val="accent6"/>
                  </a:gs>
                  <a:gs pos="100000">
                    <a:schemeClr val="accent6">
                      <a:lumMod val="75000"/>
                    </a:schemeClr>
                  </a:gs>
                </a:gsLst>
                <a:lin ang="0" scaled="1"/>
              </a:gradFill>
              <a:ln w="19050">
                <a:round/>
                <a:headEnd/>
                <a:tailEnd/>
              </a:ln>
              <a:effectLst/>
              <a:scene3d>
                <a:camera prst="legacyObliqueTopRight"/>
                <a:lightRig rig="legacyFlat3" dir="b"/>
              </a:scene3d>
              <a:sp3d extrusionH="227000" prstMaterial="legacyMatte">
                <a:bevelT w="13500" h="13500"/>
                <a:bevelB w="13500" h="13500" prst="angle"/>
                <a:extrusionClr>
                  <a:schemeClr val="accent4"/>
                </a:extrusionClr>
              </a:sp3d>
              <a:extLst/>
            </p:spPr>
            <p:txBody>
              <a:bodyPr wrap="none" anchor="ctr">
                <a:flatTx/>
              </a:bodyPr>
              <a:lstStyle/>
              <a:p>
                <a:pPr eaLnBrk="0" latinLnBrk="0" hangingPunct="0">
                  <a:lnSpc>
                    <a:spcPts val="2800"/>
                  </a:lnSpc>
                </a:pPr>
                <a:r>
                  <a:rPr lang="en-US" altLang="ko-KR" b="1" dirty="0" smtClean="0">
                    <a:solidFill>
                      <a:schemeClr val="bg1"/>
                    </a:solidFill>
                    <a:latin typeface="NiDA Bayon" pitchFamily="2" charset="0"/>
                    <a:cs typeface="NiDA Bayon" pitchFamily="2" charset="0"/>
                  </a:rPr>
                  <a:t>Learning Outcomes </a:t>
                </a:r>
              </a:p>
              <a:p>
                <a:pPr eaLnBrk="0" latinLnBrk="0" hangingPunct="0">
                  <a:lnSpc>
                    <a:spcPts val="2800"/>
                  </a:lnSpc>
                </a:pPr>
                <a:r>
                  <a:rPr lang="en-US" altLang="ko-KR" b="1" dirty="0" smtClean="0">
                    <a:solidFill>
                      <a:schemeClr val="bg1"/>
                    </a:solidFill>
                    <a:latin typeface="NiDA Bayon" pitchFamily="2" charset="0"/>
                    <a:cs typeface="NiDA Bayon" pitchFamily="2" charset="0"/>
                  </a:rPr>
                  <a:t>(5 domains):</a:t>
                </a:r>
                <a:endParaRPr lang="km-KH" altLang="ko-KR" b="1" dirty="0" smtClean="0">
                  <a:solidFill>
                    <a:schemeClr val="bg1"/>
                  </a:solidFill>
                  <a:latin typeface="NiDA Bayon" pitchFamily="2" charset="0"/>
                  <a:cs typeface="NiDA Bayon" pitchFamily="2" charset="0"/>
                </a:endParaRPr>
              </a:p>
              <a:p>
                <a:pPr eaLnBrk="0" latinLnBrk="0" hangingPunct="0">
                  <a:lnSpc>
                    <a:spcPts val="2800"/>
                  </a:lnSpc>
                  <a:buFont typeface="Arial" pitchFamily="34" charset="0"/>
                  <a:buChar char="•"/>
                </a:pPr>
                <a:r>
                  <a:rPr lang="en-US" altLang="ko-KR" b="1" dirty="0" smtClean="0">
                    <a:solidFill>
                      <a:schemeClr val="bg1"/>
                    </a:solidFill>
                    <a:latin typeface="NiDA Sowanaphum" pitchFamily="2" charset="0"/>
                    <a:cs typeface="NiDA Sowanaphum" pitchFamily="2" charset="0"/>
                  </a:rPr>
                  <a:t> Knowledge</a:t>
                </a:r>
                <a:endParaRPr lang="km-KH" altLang="ko-KR" b="1" dirty="0" smtClean="0">
                  <a:solidFill>
                    <a:schemeClr val="bg1"/>
                  </a:solidFill>
                  <a:latin typeface="NiDA Sowanaphum" pitchFamily="2" charset="0"/>
                  <a:cs typeface="NiDA Sowanaphum" pitchFamily="2" charset="0"/>
                </a:endParaRPr>
              </a:p>
              <a:p>
                <a:pPr eaLnBrk="0" latinLnBrk="0" hangingPunct="0">
                  <a:lnSpc>
                    <a:spcPts val="2800"/>
                  </a:lnSpc>
                  <a:buFont typeface="Arial" pitchFamily="34" charset="0"/>
                  <a:buChar char="•"/>
                </a:pPr>
                <a:r>
                  <a:rPr lang="en-US" altLang="ko-KR" b="1" dirty="0" smtClean="0">
                    <a:solidFill>
                      <a:schemeClr val="bg1"/>
                    </a:solidFill>
                    <a:latin typeface="NiDA Sowanaphum" pitchFamily="2" charset="0"/>
                    <a:cs typeface="NiDA Sowanaphum" pitchFamily="2" charset="0"/>
                  </a:rPr>
                  <a:t> Cognitive Skills</a:t>
                </a:r>
                <a:endParaRPr lang="km-KH" altLang="ko-KR" b="1" dirty="0" smtClean="0">
                  <a:solidFill>
                    <a:schemeClr val="bg1"/>
                  </a:solidFill>
                  <a:latin typeface="NiDA Sowanaphum" pitchFamily="2" charset="0"/>
                  <a:cs typeface="NiDA Sowanaphum" pitchFamily="2" charset="0"/>
                </a:endParaRPr>
              </a:p>
              <a:p>
                <a:pPr eaLnBrk="0" hangingPunct="0">
                  <a:lnSpc>
                    <a:spcPts val="2800"/>
                  </a:lnSpc>
                  <a:buFont typeface="Arial" pitchFamily="34" charset="0"/>
                  <a:buChar char="•"/>
                </a:pPr>
                <a:r>
                  <a:rPr lang="en-US" b="1" dirty="0" smtClean="0">
                    <a:solidFill>
                      <a:schemeClr val="bg1"/>
                    </a:solidFill>
                    <a:latin typeface="NiDA Sowanaphum" pitchFamily="2" charset="0"/>
                    <a:cs typeface="NiDA Sowanaphum" pitchFamily="2" charset="0"/>
                  </a:rPr>
                  <a:t> Interpersonal  Skills  &amp; </a:t>
                </a:r>
              </a:p>
              <a:p>
                <a:pPr eaLnBrk="0" hangingPunct="0">
                  <a:lnSpc>
                    <a:spcPts val="2800"/>
                  </a:lnSpc>
                </a:pPr>
                <a:r>
                  <a:rPr lang="en-US" b="1" dirty="0">
                    <a:solidFill>
                      <a:schemeClr val="bg1"/>
                    </a:solidFill>
                    <a:latin typeface="NiDA Sowanaphum" pitchFamily="2" charset="0"/>
                    <a:cs typeface="NiDA Sowanaphum" pitchFamily="2" charset="0"/>
                  </a:rPr>
                  <a:t> </a:t>
                </a:r>
                <a:r>
                  <a:rPr lang="en-US" b="1" dirty="0" smtClean="0">
                    <a:solidFill>
                      <a:schemeClr val="bg1"/>
                    </a:solidFill>
                    <a:latin typeface="NiDA Sowanaphum" pitchFamily="2" charset="0"/>
                    <a:cs typeface="NiDA Sowanaphum" pitchFamily="2" charset="0"/>
                  </a:rPr>
                  <a:t> Responsibility</a:t>
                </a:r>
                <a:endParaRPr lang="km-KH" b="1" dirty="0" smtClean="0">
                  <a:solidFill>
                    <a:schemeClr val="bg1"/>
                  </a:solidFill>
                  <a:latin typeface="NiDA Sowanaphum" pitchFamily="2" charset="0"/>
                  <a:cs typeface="NiDA Sowanaphum" pitchFamily="2" charset="0"/>
                </a:endParaRPr>
              </a:p>
              <a:p>
                <a:pPr eaLnBrk="0" hangingPunct="0">
                  <a:lnSpc>
                    <a:spcPts val="2800"/>
                  </a:lnSpc>
                  <a:buFont typeface="Arial" pitchFamily="34" charset="0"/>
                  <a:buChar char="•"/>
                </a:pPr>
                <a:r>
                  <a:rPr lang="en-US" b="1" dirty="0" smtClean="0">
                    <a:solidFill>
                      <a:schemeClr val="bg1"/>
                    </a:solidFill>
                    <a:latin typeface="NiDA Sowanaphum" pitchFamily="2" charset="0"/>
                    <a:cs typeface="NiDA Sowanaphum" pitchFamily="2" charset="0"/>
                  </a:rPr>
                  <a:t> Communication, Information </a:t>
                </a:r>
              </a:p>
              <a:p>
                <a:pPr eaLnBrk="0" hangingPunct="0">
                  <a:lnSpc>
                    <a:spcPts val="2800"/>
                  </a:lnSpc>
                </a:pPr>
                <a:r>
                  <a:rPr lang="en-US" b="1" dirty="0">
                    <a:solidFill>
                      <a:schemeClr val="bg1"/>
                    </a:solidFill>
                    <a:latin typeface="NiDA Sowanaphum" pitchFamily="2" charset="0"/>
                    <a:cs typeface="NiDA Sowanaphum" pitchFamily="2" charset="0"/>
                  </a:rPr>
                  <a:t> </a:t>
                </a:r>
                <a:r>
                  <a:rPr lang="en-US" b="1" dirty="0" smtClean="0">
                    <a:solidFill>
                      <a:schemeClr val="bg1"/>
                    </a:solidFill>
                    <a:latin typeface="NiDA Sowanaphum" pitchFamily="2" charset="0"/>
                    <a:cs typeface="NiDA Sowanaphum" pitchFamily="2" charset="0"/>
                  </a:rPr>
                  <a:t> Technology &amp;Numerical Skills</a:t>
                </a:r>
                <a:endParaRPr lang="km-KH" b="1" dirty="0" smtClean="0">
                  <a:solidFill>
                    <a:schemeClr val="bg1"/>
                  </a:solidFill>
                  <a:latin typeface="NiDA Sowanaphum" pitchFamily="2" charset="0"/>
                  <a:cs typeface="NiDA Sowanaphum" pitchFamily="2" charset="0"/>
                </a:endParaRPr>
              </a:p>
              <a:p>
                <a:pPr eaLnBrk="0" hangingPunct="0">
                  <a:lnSpc>
                    <a:spcPts val="2800"/>
                  </a:lnSpc>
                  <a:buFont typeface="Arial" pitchFamily="34" charset="0"/>
                  <a:buChar char="•"/>
                </a:pPr>
                <a:r>
                  <a:rPr lang="en-US" b="1" dirty="0" smtClean="0">
                    <a:solidFill>
                      <a:schemeClr val="bg1"/>
                    </a:solidFill>
                    <a:latin typeface="NiDA Sowanaphum" pitchFamily="2" charset="0"/>
                    <a:cs typeface="NiDA Sowanaphum" pitchFamily="2" charset="0"/>
                  </a:rPr>
                  <a:t>  Psychomotor Skills</a:t>
                </a:r>
                <a:endParaRPr lang="en-US" altLang="ko-KR" b="1" dirty="0" smtClean="0">
                  <a:solidFill>
                    <a:schemeClr val="bg1"/>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endParaRPr>
              </a:p>
            </p:txBody>
          </p:sp>
          <p:sp>
            <p:nvSpPr>
              <p:cNvPr id="56" name="AutoShape 32"/>
              <p:cNvSpPr>
                <a:spLocks noChangeArrowheads="1"/>
              </p:cNvSpPr>
              <p:nvPr/>
            </p:nvSpPr>
            <p:spPr bwMode="auto">
              <a:xfrm>
                <a:off x="3942734" y="234329"/>
                <a:ext cx="3825655" cy="2265804"/>
              </a:xfrm>
              <a:prstGeom prst="roundRect">
                <a:avLst>
                  <a:gd name="adj" fmla="val 16667"/>
                </a:avLst>
              </a:prstGeom>
              <a:solidFill>
                <a:srgbClr val="FFC000"/>
              </a:solidFill>
              <a:ln w="19050">
                <a:round/>
                <a:headEnd/>
                <a:tailEnd/>
              </a:ln>
              <a:effectLst/>
              <a:scene3d>
                <a:camera prst="legacyObliqueTopRight"/>
                <a:lightRig rig="legacyFlat3" dir="b"/>
              </a:scene3d>
              <a:sp3d extrusionH="227000" prstMaterial="legacyMatte">
                <a:bevelT w="13500" h="13500" prst="angle"/>
                <a:bevelB w="13500" h="13500" prst="angle"/>
                <a:extrusionClr>
                  <a:schemeClr val="accent2">
                    <a:lumMod val="60000"/>
                    <a:lumOff val="40000"/>
                  </a:schemeClr>
                </a:extrusionClr>
              </a:sp3d>
              <a:extLst/>
            </p:spPr>
            <p:txBody>
              <a:bodyPr wrap="none" anchor="ctr">
                <a:flatTx/>
              </a:bodyPr>
              <a:lstStyle/>
              <a:p>
                <a:pPr algn="ctr" eaLnBrk="0" hangingPunct="0">
                  <a:lnSpc>
                    <a:spcPts val="3200"/>
                  </a:lnSpc>
                  <a:spcBef>
                    <a:spcPct val="50000"/>
                  </a:spcBef>
                  <a:defRPr/>
                </a:pPr>
                <a:r>
                  <a:rPr lang="en-US" sz="2400" b="1" dirty="0" smtClean="0">
                    <a:latin typeface="Khmer OS Siemreap" pitchFamily="2" charset="0"/>
                    <a:cs typeface="Khmer OS Siemreap" pitchFamily="2" charset="0"/>
                  </a:rPr>
                  <a:t>Levels</a:t>
                </a:r>
                <a:endParaRPr lang="km-KH" sz="2400" b="1" dirty="0" smtClean="0">
                  <a:latin typeface="Khmer OS Siemreap" pitchFamily="2" charset="0"/>
                  <a:cs typeface="Khmer OS Siemreap" pitchFamily="2" charset="0"/>
                </a:endParaRPr>
              </a:p>
              <a:p>
                <a:pPr algn="ctr" eaLnBrk="0" hangingPunct="0">
                  <a:lnSpc>
                    <a:spcPts val="3200"/>
                  </a:lnSpc>
                  <a:spcBef>
                    <a:spcPct val="50000"/>
                  </a:spcBef>
                  <a:defRPr/>
                </a:pPr>
                <a:r>
                  <a:rPr lang="en-US" sz="2400" b="1" dirty="0" smtClean="0">
                    <a:latin typeface="Khmer OS Siemreap" pitchFamily="2" charset="0"/>
                    <a:cs typeface="Khmer OS Siemreap" pitchFamily="2" charset="0"/>
                  </a:rPr>
                  <a:t>(8 levels)</a:t>
                </a:r>
                <a:endParaRPr lang="en-US" sz="2000" b="1" dirty="0" smtClean="0">
                  <a:effectLst>
                    <a:outerShdw blurRad="38100" dist="38100" dir="2700000" algn="tl">
                      <a:srgbClr val="000000"/>
                    </a:outerShdw>
                  </a:effectLst>
                  <a:latin typeface="Arial" pitchFamily="34" charset="0"/>
                  <a:cs typeface="Arial" pitchFamily="34" charset="0"/>
                </a:endParaRPr>
              </a:p>
              <a:p>
                <a:pPr eaLnBrk="0" latinLnBrk="0" hangingPunct="0">
                  <a:lnSpc>
                    <a:spcPct val="70000"/>
                  </a:lnSpc>
                </a:pPr>
                <a:endParaRPr lang="en-US" altLang="ko-KR" sz="2000" b="1" dirty="0">
                  <a:effectLst>
                    <a:outerShdw blurRad="38100" dist="38100" dir="2700000" algn="tl">
                      <a:srgbClr val="000000">
                        <a:alpha val="43137"/>
                      </a:srgbClr>
                    </a:outerShdw>
                  </a:effectLst>
                  <a:latin typeface="Arial Narrow" pitchFamily="34" charset="0"/>
                  <a:ea typeface="-윤고딕330" pitchFamily="18" charset="-127"/>
                </a:endParaRPr>
              </a:p>
            </p:txBody>
          </p:sp>
          <p:sp>
            <p:nvSpPr>
              <p:cNvPr id="92" name="AutoShape 32"/>
              <p:cNvSpPr>
                <a:spLocks noChangeArrowheads="1"/>
              </p:cNvSpPr>
              <p:nvPr/>
            </p:nvSpPr>
            <p:spPr bwMode="auto">
              <a:xfrm>
                <a:off x="2793392" y="6936841"/>
                <a:ext cx="4809395" cy="1392965"/>
              </a:xfrm>
              <a:prstGeom prst="roundRect">
                <a:avLst>
                  <a:gd name="adj" fmla="val 16667"/>
                </a:avLst>
              </a:prstGeom>
              <a:gradFill>
                <a:gsLst>
                  <a:gs pos="0">
                    <a:schemeClr val="accent6"/>
                  </a:gs>
                  <a:gs pos="100000">
                    <a:schemeClr val="accent6">
                      <a:lumMod val="75000"/>
                    </a:schemeClr>
                  </a:gs>
                </a:gsLst>
                <a:lin ang="0" scaled="1"/>
              </a:gradFill>
              <a:ln w="19050">
                <a:round/>
                <a:headEnd/>
                <a:tailEnd/>
              </a:ln>
              <a:effectLst/>
              <a:scene3d>
                <a:camera prst="legacyObliqueTopRight"/>
                <a:lightRig rig="legacyFlat3" dir="b"/>
              </a:scene3d>
              <a:sp3d extrusionH="227000" prstMaterial="legacyMatte">
                <a:bevelT w="13500" h="13500"/>
                <a:bevelB w="13500" h="13500" prst="angle"/>
                <a:extrusionClr>
                  <a:schemeClr val="accent4"/>
                </a:extrusionClr>
              </a:sp3d>
              <a:extLst/>
            </p:spPr>
            <p:txBody>
              <a:bodyPr wrap="none" anchor="ctr">
                <a:flatTx/>
              </a:bodyPr>
              <a:lstStyle/>
              <a:p>
                <a:pPr eaLnBrk="0" latinLnBrk="0" hangingPunct="0"/>
                <a:endParaRPr lang="en-US" altLang="ko-KR" b="1" dirty="0" smtClean="0">
                  <a:solidFill>
                    <a:srgbClr val="FFFFFF"/>
                  </a:solidFill>
                  <a:effectLst>
                    <a:outerShdw blurRad="38100" dist="38100" dir="2700000" algn="tl">
                      <a:srgbClr val="000000">
                        <a:alpha val="43137"/>
                      </a:srgbClr>
                    </a:outerShdw>
                  </a:effectLst>
                  <a:latin typeface="Arial Narrow" pitchFamily="34" charset="0"/>
                  <a:ea typeface="-윤고딕330" pitchFamily="18" charset="-127"/>
                </a:endParaRPr>
              </a:p>
            </p:txBody>
          </p:sp>
          <p:sp>
            <p:nvSpPr>
              <p:cNvPr id="93" name="AutoShape 32"/>
              <p:cNvSpPr>
                <a:spLocks noChangeArrowheads="1"/>
              </p:cNvSpPr>
              <p:nvPr/>
            </p:nvSpPr>
            <p:spPr bwMode="auto">
              <a:xfrm>
                <a:off x="257785" y="4906125"/>
                <a:ext cx="2733889" cy="1980904"/>
              </a:xfrm>
              <a:prstGeom prst="roundRect">
                <a:avLst>
                  <a:gd name="adj" fmla="val 16667"/>
                </a:avLst>
              </a:prstGeom>
              <a:solidFill>
                <a:srgbClr val="FFC000"/>
              </a:solidFill>
              <a:ln w="19050">
                <a:round/>
                <a:headEnd/>
                <a:tailEnd/>
              </a:ln>
              <a:effectLst/>
              <a:scene3d>
                <a:camera prst="legacyObliqueTopRight"/>
                <a:lightRig rig="legacyFlat3" dir="b"/>
              </a:scene3d>
              <a:sp3d extrusionH="227000" prstMaterial="legacyMatte">
                <a:bevelT w="13500" h="13500"/>
                <a:bevelB w="13500" h="13500" prst="angle"/>
                <a:extrusionClr>
                  <a:schemeClr val="accent4"/>
                </a:extrusionClr>
              </a:sp3d>
              <a:extLst/>
            </p:spPr>
            <p:txBody>
              <a:bodyPr wrap="none" anchor="ctr">
                <a:flatTx/>
              </a:bodyPr>
              <a:lstStyle/>
              <a:p>
                <a:pPr eaLnBrk="0" latinLnBrk="0" hangingPunct="0"/>
                <a:r>
                  <a:rPr lang="en-US" altLang="ko-KR" dirty="0" smtClean="0">
                    <a:solidFill>
                      <a:srgbClr val="002060"/>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rPr>
                  <a:t>Credit hours </a:t>
                </a:r>
              </a:p>
              <a:p>
                <a:pPr eaLnBrk="0" latinLnBrk="0" hangingPunct="0"/>
                <a:r>
                  <a:rPr lang="en-US" altLang="ko-KR" dirty="0" smtClean="0">
                    <a:solidFill>
                      <a:srgbClr val="002060"/>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rPr>
                  <a:t>1 Credit </a:t>
                </a:r>
                <a:r>
                  <a:rPr lang="km-KH" altLang="ko-KR" dirty="0" smtClean="0">
                    <a:solidFill>
                      <a:srgbClr val="002060"/>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rPr>
                  <a:t>=</a:t>
                </a:r>
                <a:r>
                  <a:rPr lang="en-US" altLang="ko-KR" dirty="0" smtClean="0">
                    <a:solidFill>
                      <a:srgbClr val="002060"/>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rPr>
                  <a:t>15h</a:t>
                </a:r>
                <a:endParaRPr lang="en-US" altLang="ko-KR" dirty="0">
                  <a:solidFill>
                    <a:srgbClr val="002060"/>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endParaRPr>
              </a:p>
            </p:txBody>
          </p:sp>
          <p:sp>
            <p:nvSpPr>
              <p:cNvPr id="102" name="AutoShape 32"/>
              <p:cNvSpPr>
                <a:spLocks noChangeArrowheads="1"/>
              </p:cNvSpPr>
              <p:nvPr/>
            </p:nvSpPr>
            <p:spPr bwMode="auto">
              <a:xfrm>
                <a:off x="156196" y="1805949"/>
                <a:ext cx="3607046" cy="2265804"/>
              </a:xfrm>
              <a:prstGeom prst="roundRect">
                <a:avLst>
                  <a:gd name="adj" fmla="val 16667"/>
                </a:avLst>
              </a:prstGeom>
              <a:solidFill>
                <a:srgbClr val="FFFF00"/>
              </a:solidFill>
              <a:ln w="19050">
                <a:round/>
                <a:headEnd/>
                <a:tailEnd/>
              </a:ln>
              <a:effectLst/>
              <a:scene3d>
                <a:camera prst="legacyObliqueTopRight"/>
                <a:lightRig rig="legacyFlat3" dir="b"/>
              </a:scene3d>
              <a:sp3d extrusionH="227000" prstMaterial="legacyMatte">
                <a:bevelT w="13500" h="13500" prst="angle"/>
                <a:bevelB w="13500" h="13500" prst="angle"/>
                <a:extrusionClr>
                  <a:schemeClr val="accent2">
                    <a:lumMod val="60000"/>
                    <a:lumOff val="40000"/>
                  </a:schemeClr>
                </a:extrusionClr>
              </a:sp3d>
              <a:extLst/>
            </p:spPr>
            <p:txBody>
              <a:bodyPr wrap="none" anchor="ctr">
                <a:flatTx/>
              </a:bodyPr>
              <a:lstStyle/>
              <a:p>
                <a:pPr algn="ctr" eaLnBrk="0" hangingPunct="0">
                  <a:lnSpc>
                    <a:spcPts val="3200"/>
                  </a:lnSpc>
                  <a:spcBef>
                    <a:spcPct val="50000"/>
                  </a:spcBef>
                  <a:defRPr/>
                </a:pPr>
                <a:r>
                  <a:rPr lang="en-US" sz="2400" b="1" dirty="0" smtClean="0">
                    <a:solidFill>
                      <a:srgbClr val="7030A0"/>
                    </a:solidFill>
                    <a:latin typeface="Khmer OS Siemreap" pitchFamily="2" charset="0"/>
                    <a:cs typeface="Khmer OS Siemreap" pitchFamily="2" charset="0"/>
                  </a:rPr>
                  <a:t>Types</a:t>
                </a:r>
              </a:p>
              <a:p>
                <a:pPr algn="ctr" eaLnBrk="0" hangingPunct="0">
                  <a:lnSpc>
                    <a:spcPts val="3200"/>
                  </a:lnSpc>
                  <a:spcBef>
                    <a:spcPct val="50000"/>
                  </a:spcBef>
                  <a:defRPr/>
                </a:pPr>
                <a:r>
                  <a:rPr lang="ca-ES" sz="2000" b="1" dirty="0" smtClean="0">
                    <a:solidFill>
                      <a:srgbClr val="7030A0"/>
                    </a:solidFill>
                    <a:latin typeface="Khmer Mool1" pitchFamily="2" charset="0"/>
                    <a:cs typeface="Khmer Mool1" pitchFamily="2" charset="0"/>
                  </a:rPr>
                  <a:t>(Level 1- 8</a:t>
                </a:r>
                <a:r>
                  <a:rPr lang="ca-ES" sz="2000" dirty="0" smtClean="0">
                    <a:solidFill>
                      <a:srgbClr val="7030A0"/>
                    </a:solidFill>
                    <a:latin typeface="Khmer Mool1" pitchFamily="2" charset="0"/>
                    <a:cs typeface="Khmer Mool1" pitchFamily="2" charset="0"/>
                  </a:rPr>
                  <a:t>)</a:t>
                </a:r>
                <a:r>
                  <a:rPr lang="en-US" sz="2000" b="1" dirty="0" smtClean="0">
                    <a:solidFill>
                      <a:srgbClr val="7030A0"/>
                    </a:solidFill>
                    <a:effectLst>
                      <a:outerShdw blurRad="38100" dist="38100" dir="2700000" algn="tl">
                        <a:srgbClr val="000000"/>
                      </a:outerShdw>
                    </a:effectLst>
                    <a:latin typeface="Arial" pitchFamily="34" charset="0"/>
                    <a:cs typeface="Arial" pitchFamily="34" charset="0"/>
                  </a:rPr>
                  <a:t> </a:t>
                </a:r>
              </a:p>
              <a:p>
                <a:pPr eaLnBrk="0" latinLnBrk="0" hangingPunct="0">
                  <a:lnSpc>
                    <a:spcPct val="70000"/>
                  </a:lnSpc>
                </a:pPr>
                <a:endParaRPr lang="en-US" altLang="ko-KR" sz="2000" b="1" dirty="0">
                  <a:solidFill>
                    <a:srgbClr val="7030A0"/>
                  </a:solidFill>
                  <a:effectLst>
                    <a:outerShdw blurRad="38100" dist="38100" dir="2700000" algn="tl">
                      <a:srgbClr val="000000">
                        <a:alpha val="43137"/>
                      </a:srgbClr>
                    </a:outerShdw>
                  </a:effectLst>
                  <a:latin typeface="Arial Narrow" pitchFamily="34" charset="0"/>
                  <a:ea typeface="-윤고딕330" pitchFamily="18" charset="-127"/>
                </a:endParaRPr>
              </a:p>
            </p:txBody>
          </p:sp>
          <p:sp>
            <p:nvSpPr>
              <p:cNvPr id="107" name="AutoShape 32"/>
              <p:cNvSpPr>
                <a:spLocks noChangeArrowheads="1"/>
              </p:cNvSpPr>
              <p:nvPr/>
            </p:nvSpPr>
            <p:spPr bwMode="auto">
              <a:xfrm>
                <a:off x="8533520" y="-941550"/>
                <a:ext cx="4044263" cy="3880402"/>
              </a:xfrm>
              <a:prstGeom prst="roundRect">
                <a:avLst>
                  <a:gd name="adj" fmla="val 16667"/>
                </a:avLst>
              </a:prstGeom>
              <a:solidFill>
                <a:schemeClr val="accent6">
                  <a:lumMod val="20000"/>
                  <a:lumOff val="80000"/>
                </a:schemeClr>
              </a:solidFill>
              <a:ln w="19050">
                <a:round/>
                <a:headEnd/>
                <a:tailEnd/>
              </a:ln>
              <a:effectLst/>
              <a:scene3d>
                <a:camera prst="legacyObliqueTopRight"/>
                <a:lightRig rig="legacyFlat3" dir="b"/>
              </a:scene3d>
              <a:sp3d extrusionH="227000" prstMaterial="legacyMatte">
                <a:bevelT w="13500" h="13500"/>
                <a:bevelB w="13500" h="13500" prst="angle"/>
                <a:extrusionClr>
                  <a:schemeClr val="accent4"/>
                </a:extrusionClr>
              </a:sp3d>
              <a:extLst/>
            </p:spPr>
            <p:txBody>
              <a:bodyPr wrap="none" anchor="ctr">
                <a:flatTx/>
              </a:bodyPr>
              <a:lstStyle/>
              <a:p>
                <a:pPr eaLnBrk="0" latinLnBrk="0" hangingPunct="0">
                  <a:lnSpc>
                    <a:spcPts val="2800"/>
                  </a:lnSpc>
                </a:pPr>
                <a:r>
                  <a:rPr lang="en-US" altLang="ko-KR" b="1" dirty="0" smtClean="0">
                    <a:solidFill>
                      <a:srgbClr val="1705FF"/>
                    </a:solidFill>
                    <a:latin typeface="NiDA Sowanaphum" pitchFamily="2" charset="0"/>
                    <a:cs typeface="NiDA Sowanaphum" pitchFamily="2" charset="0"/>
                  </a:rPr>
                  <a:t> </a:t>
                </a:r>
              </a:p>
              <a:p>
                <a:pPr eaLnBrk="0" latinLnBrk="0" hangingPunct="0">
                  <a:lnSpc>
                    <a:spcPts val="2800"/>
                  </a:lnSpc>
                </a:pPr>
                <a:endParaRPr lang="en-US" altLang="ko-KR" b="1" dirty="0" smtClean="0">
                  <a:solidFill>
                    <a:srgbClr val="FFFFFF"/>
                  </a:solidFill>
                  <a:effectLst>
                    <a:outerShdw blurRad="38100" dist="38100" dir="2700000" algn="tl">
                      <a:srgbClr val="000000">
                        <a:alpha val="43137"/>
                      </a:srgbClr>
                    </a:outerShdw>
                  </a:effectLst>
                  <a:latin typeface="Khmer OS Siemreap" pitchFamily="2" charset="0"/>
                  <a:ea typeface="-윤고딕330" pitchFamily="18" charset="-127"/>
                  <a:cs typeface="Khmer OS Siemreap" pitchFamily="2" charset="0"/>
                </a:endParaRPr>
              </a:p>
            </p:txBody>
          </p:sp>
        </p:grpSp>
      </p:grpSp>
      <p:grpSp>
        <p:nvGrpSpPr>
          <p:cNvPr id="58" name="그룹 5"/>
          <p:cNvGrpSpPr/>
          <p:nvPr/>
        </p:nvGrpSpPr>
        <p:grpSpPr>
          <a:xfrm>
            <a:off x="1184667" y="2362199"/>
            <a:ext cx="4682733" cy="4002616"/>
            <a:chOff x="1250090" y="2625262"/>
            <a:chExt cx="4885296" cy="4175759"/>
          </a:xfrm>
        </p:grpSpPr>
        <p:sp>
          <p:nvSpPr>
            <p:cNvPr id="59" name="왼쪽 화살표 164"/>
            <p:cNvSpPr/>
            <p:nvPr/>
          </p:nvSpPr>
          <p:spPr bwMode="auto">
            <a:xfrm rot="1182643">
              <a:off x="2347690" y="3520526"/>
              <a:ext cx="1267822" cy="1020720"/>
            </a:xfrm>
            <a:prstGeom prst="leftArrow">
              <a:avLst>
                <a:gd name="adj1" fmla="val 50000"/>
                <a:gd name="adj2" fmla="val 50205"/>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isometricOffAxis2Top"/>
              <a:lightRig rig="threePt" dir="t"/>
            </a:scene3d>
            <a:sp3d>
              <a:bevelT/>
            </a:sp3d>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1" hangingPunct="1">
                <a:lnSpc>
                  <a:spcPct val="100000"/>
                </a:lnSpc>
                <a:spcBef>
                  <a:spcPct val="0"/>
                </a:spcBef>
                <a:spcAft>
                  <a:spcPct val="0"/>
                </a:spcAft>
                <a:buClrTx/>
                <a:buSzTx/>
                <a:buFontTx/>
                <a:buNone/>
                <a:tabLst/>
              </a:pPr>
              <a:endParaRPr kumimoji="1" lang="ko-KR" altLang="en-US" sz="1200" b="1" i="0" u="none" strike="noStrike" cap="none" normalizeH="0" baseline="0" dirty="0" smtClean="0">
                <a:ln>
                  <a:noFill/>
                </a:ln>
                <a:solidFill>
                  <a:schemeClr val="tx1"/>
                </a:solidFill>
                <a:effectLst/>
                <a:latin typeface="Arial Narrow" pitchFamily="34" charset="0"/>
                <a:ea typeface="-윤고딕330" pitchFamily="18" charset="-127"/>
              </a:endParaRPr>
            </a:p>
          </p:txBody>
        </p:sp>
        <p:sp>
          <p:nvSpPr>
            <p:cNvPr id="60" name="왼쪽 화살표 165"/>
            <p:cNvSpPr/>
            <p:nvPr/>
          </p:nvSpPr>
          <p:spPr bwMode="auto">
            <a:xfrm rot="21393003" flipH="1" flipV="1">
              <a:off x="5432106" y="4355484"/>
              <a:ext cx="700658" cy="925480"/>
            </a:xfrm>
            <a:prstGeom prst="leftArrow">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isometricOffAxis2Top"/>
              <a:lightRig rig="threePt" dir="t"/>
            </a:scene3d>
            <a:sp3d>
              <a:bevelT/>
            </a:sp3d>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1" hangingPunct="1">
                <a:lnSpc>
                  <a:spcPct val="100000"/>
                </a:lnSpc>
                <a:spcBef>
                  <a:spcPct val="0"/>
                </a:spcBef>
                <a:spcAft>
                  <a:spcPct val="0"/>
                </a:spcAft>
                <a:buClrTx/>
                <a:buSzTx/>
                <a:buFontTx/>
                <a:buNone/>
                <a:tabLst/>
              </a:pPr>
              <a:endParaRPr kumimoji="1" lang="ko-KR" altLang="en-US" sz="1200" b="1" i="0" u="none" strike="noStrike" cap="none" normalizeH="0" baseline="0" dirty="0" smtClean="0">
                <a:ln>
                  <a:noFill/>
                </a:ln>
                <a:solidFill>
                  <a:schemeClr val="tx1"/>
                </a:solidFill>
                <a:effectLst/>
                <a:latin typeface="Arial Narrow" pitchFamily="34" charset="0"/>
                <a:ea typeface="-윤고딕330" pitchFamily="18" charset="-127"/>
              </a:endParaRPr>
            </a:p>
          </p:txBody>
        </p:sp>
        <p:sp>
          <p:nvSpPr>
            <p:cNvPr id="61" name="왼쪽 화살표 166"/>
            <p:cNvSpPr/>
            <p:nvPr/>
          </p:nvSpPr>
          <p:spPr bwMode="auto">
            <a:xfrm>
              <a:off x="2069361" y="4221087"/>
              <a:ext cx="1522146" cy="1317945"/>
            </a:xfrm>
            <a:prstGeom prst="leftArrow">
              <a:avLst>
                <a:gd name="adj1" fmla="val 44301"/>
                <a:gd name="adj2" fmla="val 38417"/>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isometricOffAxis1Top"/>
              <a:lightRig rig="threePt" dir="t"/>
            </a:scene3d>
            <a:sp3d>
              <a:bevelT/>
            </a:sp3d>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1" hangingPunct="1">
                <a:lnSpc>
                  <a:spcPct val="100000"/>
                </a:lnSpc>
                <a:spcBef>
                  <a:spcPct val="0"/>
                </a:spcBef>
                <a:spcAft>
                  <a:spcPct val="0"/>
                </a:spcAft>
                <a:buClrTx/>
                <a:buSzTx/>
                <a:buFontTx/>
                <a:buNone/>
                <a:tabLst/>
              </a:pPr>
              <a:endParaRPr kumimoji="1" lang="ko-KR" altLang="en-US" sz="1200" b="1" i="0" u="none" strike="noStrike" cap="none" normalizeH="0" baseline="0" dirty="0" smtClean="0">
                <a:ln>
                  <a:noFill/>
                </a:ln>
                <a:solidFill>
                  <a:schemeClr val="tx1"/>
                </a:solidFill>
                <a:effectLst/>
                <a:latin typeface="Arial Narrow" pitchFamily="34" charset="0"/>
                <a:ea typeface="-윤고딕330" pitchFamily="18" charset="-127"/>
              </a:endParaRPr>
            </a:p>
          </p:txBody>
        </p:sp>
        <p:sp>
          <p:nvSpPr>
            <p:cNvPr id="83" name="Oval 36"/>
            <p:cNvSpPr>
              <a:spLocks noChangeArrowheads="1"/>
            </p:cNvSpPr>
            <p:nvPr/>
          </p:nvSpPr>
          <p:spPr bwMode="auto">
            <a:xfrm>
              <a:off x="1250090" y="3992575"/>
              <a:ext cx="1346210" cy="228509"/>
            </a:xfrm>
            <a:prstGeom prst="ellipse">
              <a:avLst/>
            </a:prstGeom>
            <a:gradFill rotWithShape="1">
              <a:gsLst>
                <a:gs pos="0">
                  <a:srgbClr val="000000">
                    <a:alpha val="39999"/>
                  </a:srgbClr>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latin typeface="Arial Narrow" pitchFamily="34" charset="0"/>
              </a:endParaRPr>
            </a:p>
          </p:txBody>
        </p:sp>
        <p:sp>
          <p:nvSpPr>
            <p:cNvPr id="67" name="왼쪽 화살표 62"/>
            <p:cNvSpPr/>
            <p:nvPr/>
          </p:nvSpPr>
          <p:spPr bwMode="auto">
            <a:xfrm rot="20099248">
              <a:off x="3882779" y="4601464"/>
              <a:ext cx="1028277" cy="1130971"/>
            </a:xfrm>
            <a:prstGeom prst="leftArrow">
              <a:avLst>
                <a:gd name="adj1" fmla="val 44301"/>
                <a:gd name="adj2" fmla="val 38417"/>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isometricOffAxis1Top"/>
              <a:lightRig rig="threePt" dir="t"/>
            </a:scene3d>
            <a:sp3d>
              <a:bevelT/>
            </a:sp3d>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1" hangingPunct="1">
                <a:lnSpc>
                  <a:spcPct val="100000"/>
                </a:lnSpc>
                <a:spcBef>
                  <a:spcPct val="0"/>
                </a:spcBef>
                <a:spcAft>
                  <a:spcPct val="0"/>
                </a:spcAft>
                <a:buClrTx/>
                <a:buSzTx/>
                <a:buFontTx/>
                <a:buNone/>
                <a:tabLst/>
              </a:pPr>
              <a:endParaRPr kumimoji="1" lang="ko-KR" altLang="en-US" sz="1200" b="1" i="0" u="none" strike="noStrike" cap="none" normalizeH="0" baseline="0" dirty="0" smtClean="0">
                <a:ln>
                  <a:noFill/>
                </a:ln>
                <a:solidFill>
                  <a:schemeClr val="tx1"/>
                </a:solidFill>
                <a:effectLst/>
                <a:latin typeface="Arial Narrow" pitchFamily="34" charset="0"/>
                <a:ea typeface="-윤고딕330" pitchFamily="18" charset="-127"/>
              </a:endParaRPr>
            </a:p>
          </p:txBody>
        </p:sp>
        <p:sp>
          <p:nvSpPr>
            <p:cNvPr id="77" name="Oval 36"/>
            <p:cNvSpPr>
              <a:spLocks noChangeArrowheads="1"/>
            </p:cNvSpPr>
            <p:nvPr/>
          </p:nvSpPr>
          <p:spPr bwMode="auto">
            <a:xfrm>
              <a:off x="2327902" y="6572512"/>
              <a:ext cx="1346209" cy="228509"/>
            </a:xfrm>
            <a:prstGeom prst="ellipse">
              <a:avLst/>
            </a:prstGeom>
            <a:gradFill rotWithShape="1">
              <a:gsLst>
                <a:gs pos="0">
                  <a:srgbClr val="000000">
                    <a:alpha val="39999"/>
                  </a:srgbClr>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latin typeface="Arial Narrow" pitchFamily="34" charset="0"/>
              </a:endParaRPr>
            </a:p>
          </p:txBody>
        </p:sp>
        <p:sp>
          <p:nvSpPr>
            <p:cNvPr id="69" name="굽은 화살표 61"/>
            <p:cNvSpPr/>
            <p:nvPr/>
          </p:nvSpPr>
          <p:spPr bwMode="auto">
            <a:xfrm rot="16200000" flipV="1">
              <a:off x="3622694" y="2753069"/>
              <a:ext cx="1234259" cy="978646"/>
            </a:xfrm>
            <a:prstGeom prst="bentArrow">
              <a:avLst>
                <a:gd name="adj1" fmla="val 19524"/>
                <a:gd name="adj2" fmla="val 29496"/>
                <a:gd name="adj3" fmla="val 31815"/>
                <a:gd name="adj4" fmla="val 90907"/>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perspectiveRelaxedModerately"/>
              <a:lightRig rig="threePt" dir="t"/>
            </a:scene3d>
            <a:sp3d>
              <a:bevelT/>
            </a:sp3d>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kumimoji="1" lang="ko-KR" altLang="en-US" sz="1200" b="1">
                <a:solidFill>
                  <a:schemeClr val="tx1"/>
                </a:solidFill>
                <a:latin typeface="-윤고딕330" pitchFamily="18" charset="-127"/>
                <a:ea typeface="-윤고딕330" pitchFamily="18" charset="-127"/>
              </a:endParaRPr>
            </a:p>
          </p:txBody>
        </p:sp>
        <p:grpSp>
          <p:nvGrpSpPr>
            <p:cNvPr id="70" name="그룹 4"/>
            <p:cNvGrpSpPr/>
            <p:nvPr/>
          </p:nvGrpSpPr>
          <p:grpSpPr>
            <a:xfrm>
              <a:off x="3386092" y="3500406"/>
              <a:ext cx="2272314" cy="1110144"/>
              <a:chOff x="3689228" y="2737085"/>
              <a:chExt cx="2578101" cy="1347539"/>
            </a:xfrm>
          </p:grpSpPr>
          <p:sp>
            <p:nvSpPr>
              <p:cNvPr id="73" name="Oval 45"/>
              <p:cNvSpPr>
                <a:spLocks noChangeArrowheads="1"/>
              </p:cNvSpPr>
              <p:nvPr/>
            </p:nvSpPr>
            <p:spPr bwMode="gray">
              <a:xfrm>
                <a:off x="3689228" y="3450491"/>
                <a:ext cx="2578101" cy="634133"/>
              </a:xfrm>
              <a:prstGeom prst="ellipse">
                <a:avLst/>
              </a:prstGeom>
              <a:solidFill>
                <a:schemeClr val="accent6">
                  <a:lumMod val="75000"/>
                </a:schemeClr>
              </a:solidFill>
              <a:ln w="9525">
                <a:round/>
                <a:headEnd/>
                <a:tailEnd/>
              </a:ln>
              <a:effectLst/>
              <a:scene3d>
                <a:camera prst="legacyPerspectiveBottom">
                  <a:rot lat="20999999" lon="0" rev="0"/>
                </a:camera>
                <a:lightRig rig="legacyFlat3" dir="t"/>
              </a:scene3d>
              <a:sp3d extrusionH="1878000" contourW="12700" prstMaterial="legacyMatte">
                <a:bevelT w="13500" h="13500" prst="angle"/>
                <a:bevelB w="13500" h="13500" prst="angle"/>
                <a:extrusionClr>
                  <a:srgbClr val="0070C0"/>
                </a:extrusionClr>
                <a:contourClr>
                  <a:srgbClr val="0070C0"/>
                </a:contourClr>
              </a:sp3d>
            </p:spPr>
            <p:txBody>
              <a:bodyPr wrap="square" lIns="90000" tIns="46800" rIns="90000" bIns="46800" anchor="ctr">
                <a:spAutoFit/>
                <a:flatTx/>
              </a:bodyPr>
              <a:lstStyle/>
              <a:p>
                <a:endParaRPr lang="ko-KR" altLang="en-US">
                  <a:latin typeface="Arial Narrow" pitchFamily="34" charset="0"/>
                </a:endParaRPr>
              </a:p>
            </p:txBody>
          </p:sp>
          <p:sp>
            <p:nvSpPr>
              <p:cNvPr id="74" name="Oval 32"/>
              <p:cNvSpPr>
                <a:spLocks noChangeArrowheads="1"/>
              </p:cNvSpPr>
              <p:nvPr/>
            </p:nvSpPr>
            <p:spPr bwMode="auto">
              <a:xfrm>
                <a:off x="3819992" y="2737085"/>
                <a:ext cx="2266950" cy="787387"/>
              </a:xfrm>
              <a:prstGeom prst="ellipse">
                <a:avLst/>
              </a:prstGeom>
              <a:gradFill rotWithShape="1">
                <a:gsLst>
                  <a:gs pos="0">
                    <a:srgbClr val="FF0000"/>
                  </a:gs>
                  <a:gs pos="50000">
                    <a:srgbClr val="C00000"/>
                  </a:gs>
                  <a:gs pos="100000">
                    <a:srgbClr val="FF0000">
                      <a:lumMod val="66000"/>
                      <a:lumOff val="34000"/>
                    </a:srgbClr>
                  </a:gs>
                </a:gsLst>
                <a:lin ang="18900000" scaled="1"/>
              </a:gradFill>
              <a:ln>
                <a:noFill/>
              </a:ln>
              <a:effectLst/>
              <a:scene3d>
                <a:camera prst="legacyPerspectiveBottom"/>
                <a:lightRig rig="legacyFlat3" dir="t"/>
              </a:scene3d>
              <a:sp3d extrusionH="3783000" prstMaterial="legacyMatte">
                <a:bevelT w="13500" h="13500" prst="angle"/>
                <a:bevelB w="13500" h="13500" prst="angle"/>
                <a:extrusionClr>
                  <a:srgbClr val="CC3300"/>
                </a:extrusionClr>
              </a:sp3d>
            </p:spPr>
            <p:txBody>
              <a:bodyPr wrap="none" anchor="ctr">
                <a:flatTx/>
              </a:bodyPr>
              <a:lstStyle/>
              <a:p>
                <a:endParaRPr lang="ko-KR" altLang="en-US">
                  <a:latin typeface="Arial Narrow" pitchFamily="34" charset="0"/>
                </a:endParaRPr>
              </a:p>
            </p:txBody>
          </p:sp>
        </p:grpSp>
        <p:sp>
          <p:nvSpPr>
            <p:cNvPr id="71" name="Rectangle 51"/>
            <p:cNvSpPr>
              <a:spLocks noChangeArrowheads="1"/>
            </p:cNvSpPr>
            <p:nvPr/>
          </p:nvSpPr>
          <p:spPr bwMode="auto">
            <a:xfrm>
              <a:off x="2935745" y="3616912"/>
              <a:ext cx="3199641" cy="4156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r>
                <a:rPr lang="en-US" altLang="ko-KR" sz="4400" b="1" dirty="0" smtClean="0">
                  <a:ln w="18415" cmpd="sng">
                    <a:solidFill>
                      <a:srgbClr val="FFFFFF"/>
                    </a:solidFill>
                    <a:prstDash val="solid"/>
                  </a:ln>
                  <a:solidFill>
                    <a:srgbClr val="0070C0"/>
                  </a:solidFill>
                  <a:effectLst>
                    <a:glow rad="228600">
                      <a:schemeClr val="accent4">
                        <a:satMod val="175000"/>
                        <a:alpha val="40000"/>
                      </a:schemeClr>
                    </a:glow>
                    <a:outerShdw blurRad="63500" dir="3600000" algn="tl" rotWithShape="0">
                      <a:srgbClr val="000000">
                        <a:alpha val="70000"/>
                      </a:srgbClr>
                    </a:outerShdw>
                  </a:effectLst>
                  <a:latin typeface="Khmer Mool1" pitchFamily="2" charset="0"/>
                  <a:ea typeface="-윤고딕130" pitchFamily="18" charset="-127"/>
                  <a:cs typeface="Khmer Mool1" pitchFamily="2" charset="0"/>
                </a:rPr>
                <a:t>NQFC</a:t>
              </a:r>
              <a:endParaRPr lang="en-US" altLang="ko-KR" sz="4400" b="1" dirty="0">
                <a:ln w="18415" cmpd="sng">
                  <a:solidFill>
                    <a:srgbClr val="FFFFFF"/>
                  </a:solidFill>
                  <a:prstDash val="solid"/>
                </a:ln>
                <a:solidFill>
                  <a:srgbClr val="0070C0"/>
                </a:solidFill>
                <a:effectLst>
                  <a:glow rad="228600">
                    <a:schemeClr val="accent4">
                      <a:satMod val="175000"/>
                      <a:alpha val="40000"/>
                    </a:schemeClr>
                  </a:glow>
                  <a:outerShdw blurRad="63500" dir="3600000" algn="tl" rotWithShape="0">
                    <a:srgbClr val="000000">
                      <a:alpha val="70000"/>
                    </a:srgbClr>
                  </a:outerShdw>
                </a:effectLst>
                <a:latin typeface="Khmer Mool1" pitchFamily="2" charset="0"/>
                <a:ea typeface="-윤고딕130" pitchFamily="18" charset="-127"/>
                <a:cs typeface="Khmer Mool1" pitchFamily="2" charset="0"/>
              </a:endParaRPr>
            </a:p>
          </p:txBody>
        </p:sp>
      </p:grpSp>
      <p:sp>
        <p:nvSpPr>
          <p:cNvPr id="87" name="제목 4"/>
          <p:cNvSpPr txBox="1">
            <a:spLocks/>
          </p:cNvSpPr>
          <p:nvPr/>
        </p:nvSpPr>
        <p:spPr bwMode="auto">
          <a:xfrm>
            <a:off x="228599" y="0"/>
            <a:ext cx="4675641" cy="797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85000" lnSpcReduction="20000"/>
          </a:bodyPr>
          <a:lstStyle>
            <a:lvl1pPr algn="ctr" rtl="0" eaLnBrk="1" fontAlgn="base" latinLnBrk="1" hangingPunct="1">
              <a:spcBef>
                <a:spcPct val="0"/>
              </a:spcBef>
              <a:spcAft>
                <a:spcPct val="0"/>
              </a:spcAft>
              <a:defRPr kumimoji="1" sz="4400">
                <a:solidFill>
                  <a:schemeClr val="tx2"/>
                </a:solidFill>
                <a:latin typeface="+mj-lt"/>
                <a:ea typeface="+mj-ea"/>
                <a:cs typeface="+mj-cs"/>
              </a:defRPr>
            </a:lvl1pPr>
            <a:lvl2pPr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2pPr>
            <a:lvl3pPr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3pPr>
            <a:lvl4pPr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4pPr>
            <a:lvl5pPr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5pPr>
            <a:lvl6pPr marL="457200"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6pPr>
            <a:lvl7pPr marL="914400"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7pPr>
            <a:lvl8pPr marL="1371600"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8pPr>
            <a:lvl9pPr marL="1828800" algn="ctr" rtl="0" eaLnBrk="1" fontAlgn="base" latinLnBrk="1" hangingPunct="1">
              <a:spcBef>
                <a:spcPct val="0"/>
              </a:spcBef>
              <a:spcAft>
                <a:spcPct val="0"/>
              </a:spcAft>
              <a:defRPr kumimoji="1" sz="4400">
                <a:solidFill>
                  <a:schemeClr val="tx2"/>
                </a:solidFill>
                <a:latin typeface="굴림" pitchFamily="50" charset="-127"/>
                <a:ea typeface="굴림" pitchFamily="50" charset="-127"/>
              </a:defRPr>
            </a:lvl9pPr>
          </a:lstStyle>
          <a:p>
            <a:pPr algn="l"/>
            <a:r>
              <a:rPr lang="km-KH" sz="3200" dirty="0" smtClean="0">
                <a:solidFill>
                  <a:srgbClr val="FF0000"/>
                </a:solidFill>
                <a:latin typeface="Khmer Mool1" pitchFamily="2" charset="0"/>
                <a:cs typeface="Khmer Mool1" pitchFamily="2" charset="0"/>
              </a:rPr>
              <a:t>​​​</a:t>
            </a:r>
          </a:p>
          <a:p>
            <a:pPr algn="l"/>
            <a:r>
              <a:rPr lang="km-KH" sz="3200" dirty="0" smtClean="0">
                <a:solidFill>
                  <a:srgbClr val="FF0000"/>
                </a:solidFill>
                <a:latin typeface="Khmer Mool1" pitchFamily="2" charset="0"/>
                <a:cs typeface="Khmer Mool1" pitchFamily="2" charset="0"/>
              </a:rPr>
              <a:t>  </a:t>
            </a:r>
            <a:r>
              <a:rPr lang="en-US" sz="3200" b="1" dirty="0">
                <a:solidFill>
                  <a:srgbClr val="002060"/>
                </a:solidFill>
                <a:latin typeface="Khmer Mool1" pitchFamily="2" charset="0"/>
                <a:cs typeface="Khmer Mool1" pitchFamily="2" charset="0"/>
              </a:rPr>
              <a:t>5</a:t>
            </a:r>
            <a:r>
              <a:rPr lang="en-US" sz="3200" b="1" dirty="0" smtClean="0">
                <a:solidFill>
                  <a:srgbClr val="002060"/>
                </a:solidFill>
                <a:latin typeface="Khmer Mool1" pitchFamily="2" charset="0"/>
                <a:cs typeface="Khmer Mool1" pitchFamily="2" charset="0"/>
              </a:rPr>
              <a:t>)- Characteristics </a:t>
            </a:r>
            <a:r>
              <a:rPr lang="en-US" sz="3200" b="1" dirty="0" smtClean="0">
                <a:solidFill>
                  <a:srgbClr val="002060"/>
                </a:solidFill>
                <a:latin typeface="Khmer Mool1" pitchFamily="2" charset="0"/>
                <a:cs typeface="Khmer Mool1" pitchFamily="2" charset="0"/>
              </a:rPr>
              <a:t>of NQFC</a:t>
            </a:r>
            <a:endParaRPr lang="en-US" sz="3200" b="1" dirty="0" smtClean="0">
              <a:solidFill>
                <a:srgbClr val="002060"/>
              </a:solidFill>
            </a:endParaRPr>
          </a:p>
          <a:p>
            <a:pPr algn="l"/>
            <a:endParaRPr lang="ko-KR" altLang="en-US" sz="3000" b="1" dirty="0">
              <a:solidFill>
                <a:schemeClr val="bg1"/>
              </a:solidFill>
              <a:effectLst>
                <a:outerShdw blurRad="38100" dist="38100" dir="2700000" algn="tl">
                  <a:srgbClr val="000000">
                    <a:alpha val="43137"/>
                  </a:srgbClr>
                </a:outerShdw>
              </a:effectLst>
              <a:latin typeface="Arial Black" pitchFamily="34" charset="0"/>
              <a:ea typeface="휴먼둥근헤드라인" pitchFamily="18" charset="-127"/>
            </a:endParaRPr>
          </a:p>
        </p:txBody>
      </p:sp>
      <p:sp>
        <p:nvSpPr>
          <p:cNvPr id="105" name="Rectangle 104"/>
          <p:cNvSpPr/>
          <p:nvPr/>
        </p:nvSpPr>
        <p:spPr>
          <a:xfrm>
            <a:off x="1856244" y="5672575"/>
            <a:ext cx="3047997" cy="507831"/>
          </a:xfrm>
          <a:prstGeom prst="rect">
            <a:avLst/>
          </a:prstGeom>
        </p:spPr>
        <p:txBody>
          <a:bodyPr wrap="square">
            <a:spAutoFit/>
          </a:bodyPr>
          <a:lstStyle/>
          <a:p>
            <a:pPr>
              <a:lnSpc>
                <a:spcPct val="150000"/>
              </a:lnSpc>
              <a:defRPr/>
            </a:pPr>
            <a:r>
              <a:rPr lang="en-US" b="1" dirty="0" smtClean="0">
                <a:solidFill>
                  <a:schemeClr val="bg1"/>
                </a:solidFill>
                <a:latin typeface="Khmer OS Siemreap" pitchFamily="2" charset="0"/>
                <a:cs typeface="Khmer OS Siemreap" pitchFamily="2" charset="0"/>
              </a:rPr>
              <a:t>Learning Outcomes by levels</a:t>
            </a:r>
            <a:endParaRPr lang="en-US" b="1" dirty="0">
              <a:solidFill>
                <a:schemeClr val="bg1"/>
              </a:solidFill>
              <a:latin typeface="Khmer OS Siemreap" pitchFamily="2" charset="0"/>
              <a:cs typeface="Khmer OS Siemreap" pitchFamily="2" charset="0"/>
            </a:endParaRPr>
          </a:p>
        </p:txBody>
      </p:sp>
      <p:sp>
        <p:nvSpPr>
          <p:cNvPr id="106" name="굽은 화살표 61"/>
          <p:cNvSpPr/>
          <p:nvPr/>
        </p:nvSpPr>
        <p:spPr bwMode="auto">
          <a:xfrm rot="16200000" flipV="1">
            <a:off x="5161559" y="2265959"/>
            <a:ext cx="1259282" cy="1676399"/>
          </a:xfrm>
          <a:prstGeom prst="bentArrow">
            <a:avLst>
              <a:gd name="adj1" fmla="val 19524"/>
              <a:gd name="adj2" fmla="val 29496"/>
              <a:gd name="adj3" fmla="val 31815"/>
              <a:gd name="adj4" fmla="val 90907"/>
            </a:avLst>
          </a:prstGeom>
          <a:solidFill>
            <a:srgbClr val="FFC000"/>
          </a:solidFill>
          <a:ln w="9525" cap="flat" cmpd="sng" algn="ctr">
            <a:solidFill>
              <a:schemeClr val="tx1"/>
            </a:solidFill>
            <a:prstDash val="solid"/>
            <a:round/>
            <a:headEnd type="none" w="med" len="med"/>
            <a:tailEnd type="none" w="med" len="med"/>
          </a:ln>
          <a:effectLst>
            <a:glow rad="101600">
              <a:schemeClr val="accent5">
                <a:satMod val="175000"/>
                <a:alpha val="40000"/>
              </a:schemeClr>
            </a:glow>
            <a:outerShdw dist="35921" dir="2700000" algn="ctr" rotWithShape="0">
              <a:srgbClr val="808080"/>
            </a:outerShdw>
          </a:effectLst>
          <a:scene3d>
            <a:camera prst="perspectiveRelaxedModerately"/>
            <a:lightRig rig="threePt" dir="t"/>
          </a:scene3d>
          <a:sp3d>
            <a:bevelT/>
          </a:sp3d>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kumimoji="1" lang="ko-KR" altLang="en-US" sz="1200" b="1">
              <a:solidFill>
                <a:schemeClr val="tx1"/>
              </a:solidFill>
              <a:latin typeface="-윤고딕330" pitchFamily="18" charset="-127"/>
              <a:ea typeface="-윤고딕330" pitchFamily="18" charset="-127"/>
            </a:endParaRPr>
          </a:p>
        </p:txBody>
      </p:sp>
      <p:sp>
        <p:nvSpPr>
          <p:cNvPr id="108" name="TextBox 107"/>
          <p:cNvSpPr txBox="1"/>
          <p:nvPr/>
        </p:nvSpPr>
        <p:spPr bwMode="auto">
          <a:xfrm>
            <a:off x="6019800" y="61079"/>
            <a:ext cx="2715752" cy="2308324"/>
          </a:xfrm>
          <a:prstGeom prst="rect">
            <a:avLst/>
          </a:prstGeom>
          <a:noFill/>
        </p:spPr>
        <p:txBody>
          <a:bodyPr wrap="square">
            <a:spAutoFit/>
          </a:bodyPr>
          <a:lstStyle/>
          <a:p>
            <a:pPr>
              <a:lnSpc>
                <a:spcPct val="150000"/>
              </a:lnSpc>
              <a:defRPr/>
            </a:pPr>
            <a:r>
              <a:rPr lang="ca-ES" sz="1600" b="1" dirty="0" smtClean="0">
                <a:latin typeface="Khmer OS Siemreap" pitchFamily="2" charset="0"/>
                <a:cs typeface="Khmer OS Siemreap" pitchFamily="2" charset="0"/>
              </a:rPr>
              <a:t>Level Discriptors</a:t>
            </a:r>
          </a:p>
          <a:p>
            <a:pPr>
              <a:lnSpc>
                <a:spcPct val="150000"/>
              </a:lnSpc>
              <a:buFont typeface="Arial" pitchFamily="34" charset="0"/>
              <a:buChar char="•"/>
              <a:defRPr/>
            </a:pPr>
            <a:r>
              <a:rPr lang="ca-ES" sz="1600" b="1" dirty="0" smtClean="0">
                <a:latin typeface="Khmer OS Siemreap" pitchFamily="2" charset="0"/>
                <a:cs typeface="Khmer OS Siemreap" pitchFamily="2" charset="0"/>
              </a:rPr>
              <a:t> Objective</a:t>
            </a:r>
          </a:p>
          <a:p>
            <a:pPr>
              <a:lnSpc>
                <a:spcPct val="150000"/>
              </a:lnSpc>
              <a:buFont typeface="Arial" pitchFamily="34" charset="0"/>
              <a:buChar char="•"/>
              <a:defRPr/>
            </a:pPr>
            <a:r>
              <a:rPr lang="ca-ES" sz="1600" b="1" dirty="0" smtClean="0">
                <a:latin typeface="Khmer OS Siemreap" pitchFamily="2" charset="0"/>
                <a:cs typeface="Khmer OS Siemreap" pitchFamily="2" charset="0"/>
              </a:rPr>
              <a:t> Knowledge   </a:t>
            </a:r>
          </a:p>
          <a:p>
            <a:pPr>
              <a:lnSpc>
                <a:spcPct val="150000"/>
              </a:lnSpc>
              <a:buFont typeface="Arial" pitchFamily="34" charset="0"/>
              <a:buChar char="•"/>
              <a:defRPr/>
            </a:pPr>
            <a:r>
              <a:rPr lang="ca-ES" sz="1600" b="1" dirty="0" smtClean="0">
                <a:latin typeface="Khmer OS Siemreap" pitchFamily="2" charset="0"/>
                <a:cs typeface="Khmer OS Siemreap" pitchFamily="2" charset="0"/>
              </a:rPr>
              <a:t> Skills</a:t>
            </a:r>
          </a:p>
          <a:p>
            <a:pPr>
              <a:lnSpc>
                <a:spcPct val="150000"/>
              </a:lnSpc>
              <a:buFont typeface="Arial" pitchFamily="34" charset="0"/>
              <a:buChar char="•"/>
              <a:defRPr/>
            </a:pPr>
            <a:r>
              <a:rPr lang="ca-ES" sz="1600" b="1" dirty="0" smtClean="0">
                <a:latin typeface="Khmer OS Siemreap" pitchFamily="2" charset="0"/>
                <a:cs typeface="Khmer OS Siemreap" pitchFamily="2" charset="0"/>
              </a:rPr>
              <a:t> </a:t>
            </a:r>
            <a:r>
              <a:rPr lang="ca-ES" sz="1600" b="1" dirty="0">
                <a:latin typeface="Khmer OS Siemreap" pitchFamily="2" charset="0"/>
                <a:cs typeface="Khmer OS Siemreap" pitchFamily="2" charset="0"/>
              </a:rPr>
              <a:t>A</a:t>
            </a:r>
            <a:r>
              <a:rPr lang="ca-ES" sz="1600" b="1" dirty="0" smtClean="0">
                <a:latin typeface="Khmer OS Siemreap" pitchFamily="2" charset="0"/>
                <a:cs typeface="Khmer OS Siemreap" pitchFamily="2" charset="0"/>
              </a:rPr>
              <a:t>pplication</a:t>
            </a:r>
          </a:p>
          <a:p>
            <a:pPr>
              <a:lnSpc>
                <a:spcPct val="150000"/>
              </a:lnSpc>
              <a:buFont typeface="Arial" pitchFamily="34" charset="0"/>
              <a:buChar char="•"/>
              <a:defRPr/>
            </a:pPr>
            <a:r>
              <a:rPr lang="ca-ES" sz="1600" b="1" dirty="0" smtClean="0">
                <a:latin typeface="Khmer OS Siemreap" pitchFamily="2" charset="0"/>
                <a:cs typeface="Khmer OS Siemreap" pitchFamily="2" charset="0"/>
              </a:rPr>
              <a:t> </a:t>
            </a:r>
            <a:r>
              <a:rPr lang="en-US" sz="1600" b="1" dirty="0" smtClean="0">
                <a:latin typeface="Khmer OS Siemreap" pitchFamily="2" charset="0"/>
                <a:cs typeface="Khmer OS Siemreap" pitchFamily="2" charset="0"/>
              </a:rPr>
              <a:t>Study duration</a:t>
            </a:r>
            <a:endParaRPr lang="en-US" sz="2000" b="1" dirty="0">
              <a:latin typeface="Khmer OS Siemreap" pitchFamily="2" charset="0"/>
              <a:cs typeface="Khmer OS Siemreap" pitchFamily="2" charset="0"/>
            </a:endParaRPr>
          </a:p>
        </p:txBody>
      </p:sp>
    </p:spTree>
    <p:extLst>
      <p:ext uri="{BB962C8B-B14F-4D97-AF65-F5344CB8AC3E}">
        <p14:creationId xmlns:p14="http://schemas.microsoft.com/office/powerpoint/2010/main" val="97935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ox(in)">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747713"/>
          </a:xfrm>
        </p:spPr>
        <p:txBody>
          <a:bodyPr>
            <a:normAutofit/>
          </a:bodyPr>
          <a:lstStyle/>
          <a:p>
            <a:pPr algn="ctr">
              <a:defRPr/>
            </a:pPr>
            <a:r>
              <a:rPr lang="en-US" sz="2400" dirty="0" smtClean="0"/>
              <a:t> </a:t>
            </a:r>
            <a:r>
              <a:rPr lang="en-US" sz="2400" dirty="0" smtClean="0"/>
              <a:t>6)- </a:t>
            </a:r>
            <a:r>
              <a:rPr lang="en-US" sz="2200" dirty="0" smtClean="0">
                <a:effectLst/>
              </a:rPr>
              <a:t>Structure </a:t>
            </a:r>
            <a:r>
              <a:rPr lang="en-US" sz="2200" dirty="0">
                <a:effectLst/>
              </a:rPr>
              <a:t>of Levels </a:t>
            </a:r>
            <a:r>
              <a:rPr lang="en-US" sz="2200" dirty="0" smtClean="0">
                <a:effectLst/>
              </a:rPr>
              <a:t>and Minimum </a:t>
            </a:r>
            <a:r>
              <a:rPr lang="en-US" sz="2200" dirty="0">
                <a:effectLst/>
              </a:rPr>
              <a:t>Credit </a:t>
            </a:r>
            <a:r>
              <a:rPr lang="en-US" sz="2200" dirty="0" smtClean="0">
                <a:effectLst/>
              </a:rPr>
              <a:t>Hours </a:t>
            </a:r>
            <a:r>
              <a:rPr lang="en-US" sz="2200" dirty="0">
                <a:effectLst/>
              </a:rPr>
              <a:t>in </a:t>
            </a:r>
            <a:r>
              <a:rPr lang="en-US" sz="2200" dirty="0" smtClean="0">
                <a:effectLst/>
              </a:rPr>
              <a:t>CQF</a:t>
            </a:r>
            <a:endParaRPr lang="en-US" sz="2200" dirty="0" smtClean="0"/>
          </a:p>
        </p:txBody>
      </p:sp>
      <p:graphicFrame>
        <p:nvGraphicFramePr>
          <p:cNvPr id="3" name="Table 2"/>
          <p:cNvGraphicFramePr>
            <a:graphicFrameLocks noGrp="1"/>
          </p:cNvGraphicFramePr>
          <p:nvPr>
            <p:extLst>
              <p:ext uri="{D42A27DB-BD31-4B8C-83A1-F6EECF244321}">
                <p14:modId xmlns:p14="http://schemas.microsoft.com/office/powerpoint/2010/main" val="71359411"/>
              </p:ext>
            </p:extLst>
          </p:nvPr>
        </p:nvGraphicFramePr>
        <p:xfrm>
          <a:off x="533400" y="838200"/>
          <a:ext cx="8210550" cy="5429251"/>
        </p:xfrm>
        <a:graphic>
          <a:graphicData uri="http://schemas.openxmlformats.org/drawingml/2006/table">
            <a:tbl>
              <a:tblPr/>
              <a:tblGrid>
                <a:gridCol w="990600"/>
                <a:gridCol w="3962400"/>
                <a:gridCol w="2057400"/>
                <a:gridCol w="1200150"/>
              </a:tblGrid>
              <a:tr h="1020472">
                <a:tc>
                  <a:txBody>
                    <a:bodyPr/>
                    <a:lstStyle/>
                    <a:p>
                      <a:pPr algn="ctr">
                        <a:spcAft>
                          <a:spcPts val="0"/>
                        </a:spcAft>
                      </a:pPr>
                      <a:r>
                        <a:rPr lang="en-US" sz="1800" b="1" dirty="0">
                          <a:solidFill>
                            <a:schemeClr val="bg1"/>
                          </a:solidFill>
                          <a:latin typeface="Arial"/>
                          <a:ea typeface="Calibri"/>
                        </a:rPr>
                        <a:t>CQF Levels</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b="1" dirty="0">
                          <a:solidFill>
                            <a:schemeClr val="bg1"/>
                          </a:solidFill>
                          <a:latin typeface="Arial"/>
                          <a:ea typeface="Calibri"/>
                        </a:rPr>
                        <a:t>Technical and Vocational Education and Training</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endParaRPr lang="en-US" sz="1800" b="1" dirty="0" smtClean="0">
                        <a:solidFill>
                          <a:schemeClr val="tx1"/>
                        </a:solidFill>
                        <a:latin typeface="Arial"/>
                        <a:ea typeface="Calibri"/>
                      </a:endParaRPr>
                    </a:p>
                    <a:p>
                      <a:pPr algn="ctr">
                        <a:spcAft>
                          <a:spcPts val="0"/>
                        </a:spcAft>
                      </a:pPr>
                      <a:r>
                        <a:rPr lang="en-US" sz="1800" b="1" dirty="0" smtClean="0">
                          <a:solidFill>
                            <a:schemeClr val="bg1"/>
                          </a:solidFill>
                          <a:latin typeface="Arial"/>
                          <a:ea typeface="Calibri"/>
                        </a:rPr>
                        <a:t>Higher </a:t>
                      </a:r>
                      <a:r>
                        <a:rPr lang="en-US" sz="1800" b="1" dirty="0">
                          <a:solidFill>
                            <a:schemeClr val="bg1"/>
                          </a:solidFill>
                          <a:latin typeface="Arial"/>
                          <a:ea typeface="Calibri"/>
                        </a:rPr>
                        <a:t>Education</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b="1" dirty="0">
                          <a:solidFill>
                            <a:schemeClr val="bg1"/>
                          </a:solidFill>
                          <a:latin typeface="Arial"/>
                          <a:ea typeface="Calibri"/>
                        </a:rPr>
                        <a:t>Minimum Credit Hours</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680315">
                <a:tc>
                  <a:txBody>
                    <a:bodyPr/>
                    <a:lstStyle/>
                    <a:p>
                      <a:pPr algn="ctr">
                        <a:spcAft>
                          <a:spcPts val="0"/>
                        </a:spcAft>
                      </a:pPr>
                      <a:r>
                        <a:rPr lang="en-US" sz="1800" dirty="0">
                          <a:solidFill>
                            <a:schemeClr val="bg1"/>
                          </a:solidFill>
                          <a:latin typeface="Arial"/>
                          <a:ea typeface="Calibri"/>
                        </a:rPr>
                        <a:t>8</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Doctoral Degree </a:t>
                      </a:r>
                      <a:r>
                        <a:rPr lang="en-US" sz="1800" dirty="0" smtClean="0">
                          <a:solidFill>
                            <a:schemeClr val="bg1"/>
                          </a:solidFill>
                          <a:latin typeface="Arial"/>
                          <a:ea typeface="Calibri"/>
                        </a:rPr>
                        <a:t>of Technology/ Business Education</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Doctoral Degree</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a:solidFill>
                            <a:schemeClr val="bg1"/>
                          </a:solidFill>
                          <a:latin typeface="Arial"/>
                          <a:ea typeface="Calibri"/>
                        </a:rPr>
                        <a:t>54</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680315">
                <a:tc>
                  <a:txBody>
                    <a:bodyPr/>
                    <a:lstStyle/>
                    <a:p>
                      <a:pPr algn="ctr">
                        <a:spcAft>
                          <a:spcPts val="0"/>
                        </a:spcAft>
                      </a:pPr>
                      <a:r>
                        <a:rPr lang="en-US" sz="1800" dirty="0">
                          <a:solidFill>
                            <a:schemeClr val="bg1"/>
                          </a:solidFill>
                          <a:latin typeface="Arial"/>
                          <a:ea typeface="Calibri"/>
                        </a:rPr>
                        <a:t>7</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Masters Degree of Technology</a:t>
                      </a:r>
                      <a:r>
                        <a:rPr lang="en-US" sz="1800" dirty="0" smtClean="0">
                          <a:solidFill>
                            <a:schemeClr val="bg1"/>
                          </a:solidFill>
                          <a:latin typeface="Arial"/>
                          <a:ea typeface="Calibri"/>
                        </a:rPr>
                        <a:t>/ Business </a:t>
                      </a:r>
                      <a:r>
                        <a:rPr lang="en-US" sz="1800" dirty="0">
                          <a:solidFill>
                            <a:schemeClr val="bg1"/>
                          </a:solidFill>
                          <a:latin typeface="Arial"/>
                          <a:ea typeface="Calibri"/>
                        </a:rPr>
                        <a:t>Education</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Masters Degree</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endParaRPr lang="en-US" sz="1800" dirty="0">
                        <a:solidFill>
                          <a:schemeClr val="bg1"/>
                        </a:solidFill>
                        <a:latin typeface="Arial"/>
                        <a:ea typeface="Calibri"/>
                      </a:endParaRPr>
                    </a:p>
                    <a:p>
                      <a:pPr algn="ctr">
                        <a:spcAft>
                          <a:spcPts val="0"/>
                        </a:spcAft>
                      </a:pPr>
                      <a:r>
                        <a:rPr lang="en-US" sz="1800" dirty="0">
                          <a:solidFill>
                            <a:schemeClr val="bg1"/>
                          </a:solidFill>
                          <a:latin typeface="Arial"/>
                          <a:ea typeface="Calibri"/>
                        </a:rPr>
                        <a:t>45</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680315">
                <a:tc>
                  <a:txBody>
                    <a:bodyPr/>
                    <a:lstStyle/>
                    <a:p>
                      <a:pPr algn="ctr">
                        <a:spcAft>
                          <a:spcPts val="0"/>
                        </a:spcAft>
                      </a:pPr>
                      <a:r>
                        <a:rPr lang="en-US" sz="1800" dirty="0">
                          <a:solidFill>
                            <a:schemeClr val="bg1"/>
                          </a:solidFill>
                          <a:latin typeface="Arial"/>
                          <a:ea typeface="Calibri"/>
                        </a:rPr>
                        <a:t>6</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Bachelor of Technology/ Business </a:t>
                      </a:r>
                      <a:r>
                        <a:rPr lang="en-US" sz="1800" dirty="0" smtClean="0">
                          <a:solidFill>
                            <a:schemeClr val="bg1"/>
                          </a:solidFill>
                          <a:latin typeface="Arial"/>
                          <a:ea typeface="Calibri"/>
                        </a:rPr>
                        <a:t>Education</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Bachelors Degree</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endParaRPr lang="en-US" sz="1800" dirty="0">
                        <a:solidFill>
                          <a:schemeClr val="bg1"/>
                        </a:solidFill>
                        <a:latin typeface="Arial"/>
                        <a:ea typeface="Calibri"/>
                      </a:endParaRPr>
                    </a:p>
                    <a:p>
                      <a:pPr algn="ctr">
                        <a:spcAft>
                          <a:spcPts val="0"/>
                        </a:spcAft>
                      </a:pPr>
                      <a:r>
                        <a:rPr lang="en-US" sz="1800" dirty="0">
                          <a:solidFill>
                            <a:schemeClr val="bg1"/>
                          </a:solidFill>
                          <a:latin typeface="Arial"/>
                          <a:ea typeface="Calibri"/>
                        </a:rPr>
                        <a:t>120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680315">
                <a:tc>
                  <a:txBody>
                    <a:bodyPr/>
                    <a:lstStyle/>
                    <a:p>
                      <a:pPr algn="ctr">
                        <a:spcAft>
                          <a:spcPts val="0"/>
                        </a:spcAft>
                      </a:pPr>
                      <a:r>
                        <a:rPr lang="en-US" sz="1800" dirty="0">
                          <a:solidFill>
                            <a:schemeClr val="bg1"/>
                          </a:solidFill>
                          <a:latin typeface="Arial"/>
                          <a:ea typeface="Calibri"/>
                        </a:rPr>
                        <a:t>5</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Arial"/>
                          <a:ea typeface="Calibri"/>
                        </a:rPr>
                        <a:t>Higher Diploma </a:t>
                      </a:r>
                      <a:r>
                        <a:rPr lang="en-US" sz="1800" dirty="0" smtClean="0">
                          <a:solidFill>
                            <a:schemeClr val="bg1"/>
                          </a:solidFill>
                          <a:latin typeface="Arial"/>
                          <a:ea typeface="Calibri"/>
                        </a:rPr>
                        <a:t>/Associate Degree</a:t>
                      </a:r>
                      <a:endParaRPr lang="en-US" sz="1800" dirty="0" smtClean="0">
                        <a:solidFill>
                          <a:schemeClr val="bg1"/>
                        </a:solidFill>
                        <a:latin typeface="Times New Roman"/>
                        <a:ea typeface="Calibri"/>
                      </a:endParaRPr>
                    </a:p>
                    <a:p>
                      <a:pPr>
                        <a:spcAft>
                          <a:spcPts val="0"/>
                        </a:spcAft>
                      </a:pPr>
                      <a:r>
                        <a:rPr lang="en-US" sz="1800" dirty="0" smtClean="0">
                          <a:solidFill>
                            <a:schemeClr val="bg1"/>
                          </a:solidFill>
                          <a:latin typeface="Arial"/>
                          <a:ea typeface="Calibri"/>
                        </a:rPr>
                        <a:t>of </a:t>
                      </a:r>
                      <a:r>
                        <a:rPr lang="en-US" sz="1800" dirty="0">
                          <a:solidFill>
                            <a:schemeClr val="bg1"/>
                          </a:solidFill>
                          <a:latin typeface="Arial"/>
                          <a:ea typeface="Calibri"/>
                        </a:rPr>
                        <a:t>Technology</a:t>
                      </a:r>
                      <a:r>
                        <a:rPr lang="en-US" sz="1800" dirty="0" smtClean="0">
                          <a:solidFill>
                            <a:schemeClr val="bg1"/>
                          </a:solidFill>
                          <a:latin typeface="Arial"/>
                          <a:ea typeface="Calibri"/>
                        </a:rPr>
                        <a:t>/ Business </a:t>
                      </a:r>
                      <a:r>
                        <a:rPr lang="en-US" sz="1800" dirty="0">
                          <a:solidFill>
                            <a:schemeClr val="bg1"/>
                          </a:solidFill>
                          <a:latin typeface="Arial"/>
                          <a:ea typeface="Calibri"/>
                        </a:rPr>
                        <a:t>Education</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Associate Degree</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a:solidFill>
                            <a:schemeClr val="bg1"/>
                          </a:solidFill>
                          <a:latin typeface="Arial"/>
                          <a:ea typeface="Calibri"/>
                        </a:rPr>
                        <a:t>60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434632">
                <a:tc>
                  <a:txBody>
                    <a:bodyPr/>
                    <a:lstStyle/>
                    <a:p>
                      <a:pPr algn="ctr">
                        <a:spcAft>
                          <a:spcPts val="0"/>
                        </a:spcAft>
                      </a:pPr>
                      <a:r>
                        <a:rPr lang="en-US" sz="1800" dirty="0">
                          <a:solidFill>
                            <a:schemeClr val="bg1"/>
                          </a:solidFill>
                          <a:latin typeface="Arial"/>
                          <a:ea typeface="Calibri"/>
                        </a:rPr>
                        <a:t>4</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Technical and Vocational Certificate 3</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endParaRPr lang="km-KH" sz="1800">
                        <a:solidFill>
                          <a:schemeClr val="bg1"/>
                        </a:solidFill>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smtClean="0">
                          <a:solidFill>
                            <a:schemeClr val="bg1"/>
                          </a:solidFill>
                          <a:latin typeface="Arial"/>
                          <a:ea typeface="Calibri"/>
                        </a:rPr>
                        <a:t>30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473214">
                <a:tc>
                  <a:txBody>
                    <a:bodyPr/>
                    <a:lstStyle/>
                    <a:p>
                      <a:pPr algn="ctr">
                        <a:spcAft>
                          <a:spcPts val="0"/>
                        </a:spcAft>
                      </a:pPr>
                      <a:r>
                        <a:rPr lang="en-US" sz="1800" dirty="0">
                          <a:solidFill>
                            <a:schemeClr val="bg1"/>
                          </a:solidFill>
                          <a:latin typeface="Arial"/>
                          <a:ea typeface="Calibri"/>
                        </a:rPr>
                        <a:t>3</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Technical and Vocational Certificate 2</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endParaRPr lang="km-KH" sz="1800">
                        <a:solidFill>
                          <a:schemeClr val="bg1"/>
                        </a:solidFill>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smtClean="0">
                          <a:solidFill>
                            <a:schemeClr val="bg1"/>
                          </a:solidFill>
                          <a:latin typeface="Arial"/>
                          <a:ea typeface="Calibri"/>
                        </a:rPr>
                        <a:t>30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439515">
                <a:tc>
                  <a:txBody>
                    <a:bodyPr/>
                    <a:lstStyle/>
                    <a:p>
                      <a:pPr algn="ctr">
                        <a:spcAft>
                          <a:spcPts val="0"/>
                        </a:spcAft>
                      </a:pPr>
                      <a:r>
                        <a:rPr lang="en-US" sz="1800" dirty="0">
                          <a:solidFill>
                            <a:schemeClr val="bg1"/>
                          </a:solidFill>
                          <a:latin typeface="Arial"/>
                          <a:ea typeface="Calibri"/>
                        </a:rPr>
                        <a:t>2</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Technical and Vocational Certificate 1</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endParaRPr lang="km-KH" sz="1800">
                        <a:solidFill>
                          <a:schemeClr val="bg1"/>
                        </a:solidFill>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smtClean="0">
                          <a:solidFill>
                            <a:schemeClr val="bg1"/>
                          </a:solidFill>
                          <a:latin typeface="Arial"/>
                          <a:ea typeface="Calibri"/>
                        </a:rPr>
                        <a:t>30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340158">
                <a:tc>
                  <a:txBody>
                    <a:bodyPr/>
                    <a:lstStyle/>
                    <a:p>
                      <a:pPr algn="ctr">
                        <a:spcAft>
                          <a:spcPts val="0"/>
                        </a:spcAft>
                      </a:pPr>
                      <a:r>
                        <a:rPr lang="en-US" sz="1800" dirty="0">
                          <a:solidFill>
                            <a:schemeClr val="bg1"/>
                          </a:solidFill>
                          <a:latin typeface="Arial"/>
                          <a:ea typeface="Calibri"/>
                        </a:rPr>
                        <a:t>1</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r>
                        <a:rPr lang="en-US" sz="1800" dirty="0">
                          <a:solidFill>
                            <a:schemeClr val="bg1"/>
                          </a:solidFill>
                          <a:latin typeface="Arial"/>
                          <a:ea typeface="Calibri"/>
                        </a:rPr>
                        <a:t>Vocational Certificate</a:t>
                      </a:r>
                      <a:endParaRPr lang="en-US" sz="1800" dirty="0">
                        <a:solidFill>
                          <a:schemeClr val="bg1"/>
                        </a:solidFill>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spcAft>
                          <a:spcPts val="0"/>
                        </a:spcAft>
                      </a:pPr>
                      <a:endParaRPr lang="en-US" sz="1800" dirty="0">
                        <a:solidFill>
                          <a:schemeClr val="bg1"/>
                        </a:solidFill>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spcAft>
                          <a:spcPts val="0"/>
                        </a:spcAft>
                      </a:pPr>
                      <a:r>
                        <a:rPr lang="en-US" sz="1800" dirty="0" smtClean="0">
                          <a:solidFill>
                            <a:schemeClr val="bg1"/>
                          </a:solidFill>
                          <a:latin typeface="Arial"/>
                          <a:ea typeface="Calibri"/>
                        </a:rPr>
                        <a:t>30</a:t>
                      </a:r>
                      <a:endParaRPr lang="en-US" sz="1800" dirty="0">
                        <a:solidFill>
                          <a:schemeClr val="bg1"/>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bl>
          </a:graphicData>
        </a:graphic>
      </p:graphicFrame>
    </p:spTree>
    <p:extLst>
      <p:ext uri="{BB962C8B-B14F-4D97-AF65-F5344CB8AC3E}">
        <p14:creationId xmlns:p14="http://schemas.microsoft.com/office/powerpoint/2010/main" val="1514765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975" y="76200"/>
            <a:ext cx="7162800" cy="914400"/>
          </a:xfrm>
        </p:spPr>
        <p:txBody>
          <a:bodyPr>
            <a:noAutofit/>
          </a:bodyPr>
          <a:lstStyle/>
          <a:p>
            <a:pPr algn="ctr"/>
            <a:r>
              <a:rPr lang="en-US" sz="2800" b="1" dirty="0" smtClean="0">
                <a:solidFill>
                  <a:srgbClr val="002060"/>
                </a:solidFill>
              </a:rPr>
              <a:t>7</a:t>
            </a:r>
            <a:r>
              <a:rPr lang="en-US" sz="2800" b="1" dirty="0" smtClean="0">
                <a:solidFill>
                  <a:srgbClr val="002060"/>
                </a:solidFill>
              </a:rPr>
              <a:t>-  </a:t>
            </a:r>
            <a:r>
              <a:rPr lang="en-US" sz="2800" b="1" dirty="0" smtClean="0">
                <a:solidFill>
                  <a:srgbClr val="002060"/>
                </a:solidFill>
              </a:rPr>
              <a:t>Issues </a:t>
            </a:r>
            <a:r>
              <a:rPr lang="en-US" sz="2800" b="1" dirty="0" smtClean="0">
                <a:solidFill>
                  <a:srgbClr val="002060"/>
                </a:solidFill>
              </a:rPr>
              <a:t> of  </a:t>
            </a:r>
            <a:r>
              <a:rPr lang="en-US" sz="2800" b="1" dirty="0" smtClean="0">
                <a:solidFill>
                  <a:srgbClr val="002060"/>
                </a:solidFill>
              </a:rPr>
              <a:t>N</a:t>
            </a:r>
            <a:r>
              <a:rPr lang="en-US" sz="2800" b="1" dirty="0" smtClean="0">
                <a:solidFill>
                  <a:srgbClr val="002060"/>
                </a:solidFill>
              </a:rPr>
              <a:t>QFC  Implementation</a:t>
            </a:r>
            <a:endParaRPr lang="en-US" sz="2800" b="1" dirty="0">
              <a:solidFill>
                <a:srgbClr val="002060"/>
              </a:solidFill>
              <a:latin typeface="Khmer OS Muol" pitchFamily="2" charset="0"/>
              <a:cs typeface="Khmer OS Muol" pitchFamily="2" charset="0"/>
            </a:endParaRPr>
          </a:p>
        </p:txBody>
      </p:sp>
      <p:sp>
        <p:nvSpPr>
          <p:cNvPr id="3" name="TextBox 2"/>
          <p:cNvSpPr txBox="1"/>
          <p:nvPr/>
        </p:nvSpPr>
        <p:spPr>
          <a:xfrm>
            <a:off x="526574" y="990600"/>
            <a:ext cx="8465025" cy="5262979"/>
          </a:xfrm>
          <a:prstGeom prst="rect">
            <a:avLst/>
          </a:prstGeom>
          <a:noFill/>
        </p:spPr>
        <p:txBody>
          <a:bodyPr wrap="square" rtlCol="0">
            <a:spAutoFit/>
          </a:bodyPr>
          <a:lstStyle/>
          <a:p>
            <a:pPr lvl="0">
              <a:tabLst>
                <a:tab pos="403225" algn="l"/>
              </a:tabLst>
            </a:pPr>
            <a:r>
              <a:rPr lang="en-US" sz="2400" b="1" dirty="0" smtClean="0">
                <a:solidFill>
                  <a:srgbClr val="002060"/>
                </a:solidFill>
              </a:rPr>
              <a:t>Framework Governance and Management </a:t>
            </a:r>
            <a:r>
              <a:rPr lang="en-US" sz="2400" b="1" dirty="0">
                <a:solidFill>
                  <a:srgbClr val="002060"/>
                </a:solidFill>
              </a:rPr>
              <a:t>of </a:t>
            </a:r>
            <a:r>
              <a:rPr lang="en-US" sz="2400" b="1" dirty="0" smtClean="0">
                <a:solidFill>
                  <a:srgbClr val="002060"/>
                </a:solidFill>
              </a:rPr>
              <a:t>qualifications:</a:t>
            </a:r>
          </a:p>
          <a:p>
            <a:pPr lvl="0">
              <a:tabLst>
                <a:tab pos="403225" algn="l"/>
              </a:tabLst>
            </a:pPr>
            <a:endParaRPr lang="en-US" sz="2400" b="1" dirty="0" smtClean="0">
              <a:solidFill>
                <a:srgbClr val="002060"/>
              </a:solidFill>
            </a:endParaRPr>
          </a:p>
          <a:p>
            <a:pPr lvl="0">
              <a:tabLst>
                <a:tab pos="403225" algn="l"/>
              </a:tabLst>
            </a:pPr>
            <a:r>
              <a:rPr lang="en-US" sz="2400" dirty="0">
                <a:solidFill>
                  <a:srgbClr val="002060"/>
                </a:solidFill>
              </a:rPr>
              <a:t>-</a:t>
            </a:r>
            <a:r>
              <a:rPr lang="en-US" sz="2400" dirty="0" smtClean="0">
                <a:solidFill>
                  <a:srgbClr val="002060"/>
                </a:solidFill>
              </a:rPr>
              <a:t>Many </a:t>
            </a:r>
            <a:r>
              <a:rPr lang="en-US" sz="2400" dirty="0">
                <a:solidFill>
                  <a:srgbClr val="002060"/>
                </a:solidFill>
              </a:rPr>
              <a:t>institutions in charge of managing </a:t>
            </a:r>
            <a:r>
              <a:rPr lang="en-US" sz="2400" dirty="0" smtClean="0">
                <a:solidFill>
                  <a:srgbClr val="002060"/>
                </a:solidFill>
              </a:rPr>
              <a:t>on implementation </a:t>
            </a:r>
            <a:r>
              <a:rPr lang="en-US" sz="2400" dirty="0">
                <a:solidFill>
                  <a:srgbClr val="002060"/>
                </a:solidFill>
              </a:rPr>
              <a:t>and </a:t>
            </a:r>
            <a:r>
              <a:rPr lang="en-US" sz="2400" dirty="0" smtClean="0">
                <a:solidFill>
                  <a:srgbClr val="002060"/>
                </a:solidFill>
              </a:rPr>
              <a:t> </a:t>
            </a:r>
          </a:p>
          <a:p>
            <a:pPr lvl="0">
              <a:tabLst>
                <a:tab pos="403225" algn="l"/>
              </a:tabLst>
            </a:pPr>
            <a:r>
              <a:rPr lang="en-US" sz="2400" dirty="0">
                <a:solidFill>
                  <a:srgbClr val="002060"/>
                </a:solidFill>
              </a:rPr>
              <a:t> </a:t>
            </a:r>
            <a:r>
              <a:rPr lang="en-US" sz="2400" dirty="0" smtClean="0">
                <a:solidFill>
                  <a:srgbClr val="002060"/>
                </a:solidFill>
              </a:rPr>
              <a:t>development </a:t>
            </a:r>
            <a:r>
              <a:rPr lang="en-US" sz="2400" dirty="0">
                <a:solidFill>
                  <a:srgbClr val="002060"/>
                </a:solidFill>
              </a:rPr>
              <a:t>of </a:t>
            </a:r>
            <a:r>
              <a:rPr lang="en-US" sz="2400" dirty="0" smtClean="0">
                <a:solidFill>
                  <a:srgbClr val="002060"/>
                </a:solidFill>
              </a:rPr>
              <a:t>NQFC: </a:t>
            </a:r>
            <a:r>
              <a:rPr lang="en-US" sz="2400" dirty="0" err="1" smtClean="0">
                <a:solidFill>
                  <a:srgbClr val="002060"/>
                </a:solidFill>
              </a:rPr>
              <a:t>MoEYS</a:t>
            </a:r>
            <a:r>
              <a:rPr lang="en-US" sz="2400" dirty="0" smtClean="0">
                <a:solidFill>
                  <a:srgbClr val="002060"/>
                </a:solidFill>
              </a:rPr>
              <a:t>, other Ministries…); and </a:t>
            </a:r>
          </a:p>
          <a:p>
            <a:pPr lvl="0">
              <a:tabLst>
                <a:tab pos="403225" algn="l"/>
              </a:tabLst>
            </a:pPr>
            <a:r>
              <a:rPr lang="en-US" sz="2400" dirty="0">
                <a:solidFill>
                  <a:srgbClr val="002060"/>
                </a:solidFill>
              </a:rPr>
              <a:t> </a:t>
            </a:r>
            <a:r>
              <a:rPr lang="en-US" sz="2400" dirty="0" smtClean="0">
                <a:solidFill>
                  <a:srgbClr val="002060"/>
                </a:solidFill>
              </a:rPr>
              <a:t>institution/s </a:t>
            </a:r>
            <a:r>
              <a:rPr lang="en-US" sz="2400" dirty="0">
                <a:solidFill>
                  <a:srgbClr val="002060"/>
                </a:solidFill>
              </a:rPr>
              <a:t>in charge of Accreditations (ACC, </a:t>
            </a:r>
            <a:r>
              <a:rPr lang="en-US" sz="2400" dirty="0" smtClean="0">
                <a:solidFill>
                  <a:srgbClr val="002060"/>
                </a:solidFill>
              </a:rPr>
              <a:t>NTB)</a:t>
            </a:r>
          </a:p>
          <a:p>
            <a:pPr lvl="0">
              <a:tabLst>
                <a:tab pos="403225" algn="l"/>
              </a:tabLst>
            </a:pPr>
            <a:endParaRPr lang="en-US" sz="2400" dirty="0" smtClean="0">
              <a:solidFill>
                <a:srgbClr val="002060"/>
              </a:solidFill>
            </a:endParaRPr>
          </a:p>
          <a:p>
            <a:pPr lvl="0">
              <a:tabLst>
                <a:tab pos="403225" algn="l"/>
              </a:tabLst>
            </a:pPr>
            <a:r>
              <a:rPr lang="en-US" sz="2400" dirty="0" smtClean="0">
                <a:solidFill>
                  <a:srgbClr val="002060"/>
                </a:solidFill>
              </a:rPr>
              <a:t>-Need </a:t>
            </a:r>
            <a:r>
              <a:rPr lang="en-US" sz="2400" dirty="0">
                <a:solidFill>
                  <a:srgbClr val="002060"/>
                </a:solidFill>
              </a:rPr>
              <a:t>more coordination between </a:t>
            </a:r>
            <a:r>
              <a:rPr lang="en-US" sz="2400" dirty="0" err="1">
                <a:solidFill>
                  <a:srgbClr val="002060"/>
                </a:solidFill>
              </a:rPr>
              <a:t>MoEYS</a:t>
            </a:r>
            <a:r>
              <a:rPr lang="en-US" sz="2400" dirty="0">
                <a:solidFill>
                  <a:srgbClr val="002060"/>
                </a:solidFill>
              </a:rPr>
              <a:t> </a:t>
            </a:r>
            <a:r>
              <a:rPr lang="en-US" sz="2400" dirty="0" smtClean="0">
                <a:solidFill>
                  <a:srgbClr val="002060"/>
                </a:solidFill>
              </a:rPr>
              <a:t>and </a:t>
            </a:r>
            <a:r>
              <a:rPr lang="en-US" sz="2400" dirty="0" err="1" smtClean="0">
                <a:solidFill>
                  <a:srgbClr val="002060"/>
                </a:solidFill>
              </a:rPr>
              <a:t>MoLVT</a:t>
            </a:r>
            <a:r>
              <a:rPr lang="en-US" sz="2400" dirty="0" smtClean="0">
                <a:solidFill>
                  <a:srgbClr val="002060"/>
                </a:solidFill>
              </a:rPr>
              <a:t> in </a:t>
            </a:r>
          </a:p>
          <a:p>
            <a:pPr lvl="0">
              <a:tabLst>
                <a:tab pos="403225" algn="l"/>
              </a:tabLst>
            </a:pPr>
            <a:r>
              <a:rPr lang="en-US" sz="2400" dirty="0">
                <a:solidFill>
                  <a:srgbClr val="002060"/>
                </a:solidFill>
              </a:rPr>
              <a:t> </a:t>
            </a:r>
            <a:r>
              <a:rPr lang="en-US" sz="2400" dirty="0" smtClean="0">
                <a:solidFill>
                  <a:srgbClr val="002060"/>
                </a:solidFill>
              </a:rPr>
              <a:t>registration </a:t>
            </a:r>
            <a:r>
              <a:rPr lang="en-US" sz="2400" dirty="0">
                <a:solidFill>
                  <a:srgbClr val="002060"/>
                </a:solidFill>
              </a:rPr>
              <a:t>of Levels and </a:t>
            </a:r>
            <a:r>
              <a:rPr lang="en-US" sz="2400" dirty="0" smtClean="0">
                <a:solidFill>
                  <a:srgbClr val="002060"/>
                </a:solidFill>
              </a:rPr>
              <a:t>Degree, </a:t>
            </a:r>
          </a:p>
          <a:p>
            <a:pPr lvl="0">
              <a:tabLst>
                <a:tab pos="403225" algn="l"/>
              </a:tabLst>
            </a:pPr>
            <a:endParaRPr lang="en-US" sz="2400" dirty="0" smtClean="0">
              <a:solidFill>
                <a:srgbClr val="002060"/>
              </a:solidFill>
            </a:endParaRPr>
          </a:p>
          <a:p>
            <a:pPr lvl="0">
              <a:tabLst>
                <a:tab pos="403225" algn="l"/>
              </a:tabLst>
            </a:pPr>
            <a:r>
              <a:rPr lang="en-US" sz="2400" dirty="0">
                <a:solidFill>
                  <a:srgbClr val="002060"/>
                </a:solidFill>
              </a:rPr>
              <a:t>-</a:t>
            </a:r>
            <a:r>
              <a:rPr lang="en-US" sz="2400" dirty="0" smtClean="0">
                <a:solidFill>
                  <a:srgbClr val="002060"/>
                </a:solidFill>
              </a:rPr>
              <a:t>No </a:t>
            </a:r>
            <a:r>
              <a:rPr lang="en-US" sz="2400" dirty="0">
                <a:solidFill>
                  <a:srgbClr val="002060"/>
                </a:solidFill>
              </a:rPr>
              <a:t>formal linking of NQFC to other qualification Frameworks</a:t>
            </a:r>
            <a:r>
              <a:rPr lang="en-US" sz="2400" dirty="0" smtClean="0">
                <a:solidFill>
                  <a:srgbClr val="002060"/>
                </a:solidFill>
              </a:rPr>
              <a:t>.</a:t>
            </a:r>
          </a:p>
          <a:p>
            <a:pPr lvl="0">
              <a:tabLst>
                <a:tab pos="403225" algn="l"/>
              </a:tabLst>
            </a:pPr>
            <a:endParaRPr lang="en-US" sz="2400" dirty="0">
              <a:solidFill>
                <a:srgbClr val="002060"/>
              </a:solidFill>
            </a:endParaRPr>
          </a:p>
          <a:p>
            <a:pPr lvl="0"/>
            <a:r>
              <a:rPr lang="en-US" sz="2400" dirty="0" smtClean="0">
                <a:solidFill>
                  <a:srgbClr val="002060"/>
                </a:solidFill>
              </a:rPr>
              <a:t>-Limited </a:t>
            </a:r>
            <a:r>
              <a:rPr lang="en-US" sz="2400" dirty="0">
                <a:solidFill>
                  <a:srgbClr val="002060"/>
                </a:solidFill>
              </a:rPr>
              <a:t>capacity of academic programs development </a:t>
            </a:r>
            <a:r>
              <a:rPr lang="en-US" sz="2400" dirty="0" smtClean="0">
                <a:solidFill>
                  <a:srgbClr val="002060"/>
                </a:solidFill>
              </a:rPr>
              <a:t>by HEIs </a:t>
            </a:r>
          </a:p>
          <a:p>
            <a:pPr lvl="0"/>
            <a:endParaRPr lang="en-US" sz="2400" dirty="0">
              <a:solidFill>
                <a:srgbClr val="002060"/>
              </a:solidFill>
            </a:endParaRPr>
          </a:p>
          <a:p>
            <a:pPr lvl="0"/>
            <a:r>
              <a:rPr lang="en-US" sz="2400" dirty="0" smtClean="0">
                <a:solidFill>
                  <a:srgbClr val="002060"/>
                </a:solidFill>
              </a:rPr>
              <a:t>-</a:t>
            </a:r>
            <a:endParaRPr lang="en-US" sz="2400" dirty="0">
              <a:solidFill>
                <a:srgbClr val="002060"/>
              </a:solidFill>
            </a:endParaRPr>
          </a:p>
        </p:txBody>
      </p:sp>
    </p:spTree>
    <p:extLst>
      <p:ext uri="{BB962C8B-B14F-4D97-AF65-F5344CB8AC3E}">
        <p14:creationId xmlns:p14="http://schemas.microsoft.com/office/powerpoint/2010/main" val="323686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ox(i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ox(in)">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box(in)">
                                      <p:cBhvr>
                                        <p:cTn id="47" dur="500"/>
                                        <p:tgtEl>
                                          <p:spTgt spid="3">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Effect transition="in" filter="box(in)">
                                      <p:cBhvr>
                                        <p:cTn id="5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627993" y="1371600"/>
            <a:ext cx="8305800" cy="5188804"/>
          </a:xfrm>
        </p:spPr>
        <p:txBody>
          <a:bodyPr>
            <a:normAutofit lnSpcReduction="10000"/>
          </a:bodyPr>
          <a:lstStyle/>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a:solidFill>
                  <a:srgbClr val="002060"/>
                </a:solidFill>
                <a:latin typeface="Khmer OS Muol" pitchFamily="2" charset="0"/>
                <a:ea typeface="Khmer Mool1" pitchFamily="2" charset="0"/>
                <a:cs typeface="Khmer OS Muol" pitchFamily="2" charset="0"/>
              </a:rPr>
              <a:t>1)-  Higher Education System </a:t>
            </a:r>
            <a:endParaRPr lang="en-U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U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altLang="zh-TW" sz="2400" b="1" dirty="0">
                <a:solidFill>
                  <a:srgbClr val="002060"/>
                </a:solidFill>
                <a:latin typeface="Khmer OS Muol" pitchFamily="2" charset="0"/>
                <a:ea typeface="Khmer Mool1" pitchFamily="2" charset="0"/>
                <a:cs typeface="Khmer OS Muol" pitchFamily="2" charset="0"/>
              </a:rPr>
              <a:t>2</a:t>
            </a:r>
            <a:r>
              <a:rPr lang="en-US" altLang="zh-TW" sz="2400" b="1" dirty="0">
                <a:solidFill>
                  <a:srgbClr val="002060"/>
                </a:solidFill>
                <a:latin typeface="Khmer OS Muol" pitchFamily="2" charset="0"/>
                <a:ea typeface="Khmer Mool1" pitchFamily="2" charset="0"/>
                <a:cs typeface="Khmer OS Muol" pitchFamily="2" charset="0"/>
              </a:rPr>
              <a:t>)- </a:t>
            </a:r>
            <a:r>
              <a:rPr lang="en-US" altLang="zh-TW" sz="2400" b="1" dirty="0" smtClean="0">
                <a:solidFill>
                  <a:srgbClr val="002060"/>
                </a:solidFill>
                <a:latin typeface="Khmer OS Muol" pitchFamily="2" charset="0"/>
                <a:ea typeface="Khmer Mool1" pitchFamily="2" charset="0"/>
                <a:cs typeface="Khmer OS Muol" pitchFamily="2" charset="0"/>
              </a:rPr>
              <a:t> Background </a:t>
            </a:r>
            <a:r>
              <a:rPr lang="en-US" altLang="zh-TW" sz="2400" b="1" dirty="0">
                <a:solidFill>
                  <a:srgbClr val="002060"/>
                </a:solidFill>
                <a:latin typeface="Khmer OS Muol" pitchFamily="2" charset="0"/>
                <a:ea typeface="Khmer Mool1" pitchFamily="2" charset="0"/>
                <a:cs typeface="Khmer OS Muol" pitchFamily="2" charset="0"/>
              </a:rPr>
              <a:t>of NQFC Development</a:t>
            </a:r>
            <a:endParaRPr lang="en-US" sz="2400" b="1" dirty="0">
              <a:solidFill>
                <a:srgbClr val="002060"/>
              </a:solidFill>
              <a:latin typeface="Khmer OS Muol" pitchFamily="2" charset="0"/>
              <a:ea typeface="Khmer Mool1" pitchFamily="2" charset="0"/>
              <a:cs typeface="Khmer OS Muol" pitchFamily="2" charset="0"/>
            </a:endParaRPr>
          </a:p>
          <a:p>
            <a:pPr marL="0" indent="0" eaLnBrk="1" hangingPunct="1">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U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a:solidFill>
                  <a:srgbClr val="002060"/>
                </a:solidFill>
                <a:latin typeface="Khmer OS Muol" pitchFamily="2" charset="0"/>
                <a:ea typeface="Khmer Mool1" pitchFamily="2" charset="0"/>
                <a:cs typeface="Khmer OS Muol" pitchFamily="2" charset="0"/>
              </a:rPr>
              <a:t>3)-  Purpose of the Establishment of NQFC</a:t>
            </a: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a:solidFill>
                  <a:srgbClr val="002060"/>
                </a:solidFill>
                <a:latin typeface="Khmer OS Muol" pitchFamily="2" charset="0"/>
                <a:ea typeface="Khmer Mool1" pitchFamily="2" charset="0"/>
                <a:cs typeface="Khmer OS Muol" pitchFamily="2" charset="0"/>
              </a:rPr>
              <a:t>​</a:t>
            </a: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ca-ES" sz="2400" b="1" dirty="0">
                <a:solidFill>
                  <a:srgbClr val="002060"/>
                </a:solidFill>
                <a:latin typeface="Khmer OS Muol" pitchFamily="2" charset="0"/>
                <a:ea typeface="Khmer Mool1" pitchFamily="2" charset="0"/>
                <a:cs typeface="Khmer OS Muol" pitchFamily="2" charset="0"/>
              </a:rPr>
              <a:t>4)- </a:t>
            </a:r>
            <a:r>
              <a:rPr lang="ca-ES" sz="2400" b="1" dirty="0" smtClean="0">
                <a:solidFill>
                  <a:srgbClr val="002060"/>
                </a:solidFill>
                <a:latin typeface="Khmer OS Muol" pitchFamily="2" charset="0"/>
                <a:ea typeface="Khmer Mool1" pitchFamily="2" charset="0"/>
                <a:cs typeface="Khmer OS Muol" pitchFamily="2" charset="0"/>
              </a:rPr>
              <a:t> Dimenssion </a:t>
            </a:r>
            <a:r>
              <a:rPr lang="ca-ES" sz="2400" b="1" dirty="0">
                <a:solidFill>
                  <a:srgbClr val="002060"/>
                </a:solidFill>
                <a:latin typeface="Khmer OS Muol" pitchFamily="2" charset="0"/>
                <a:ea typeface="Khmer Mool1" pitchFamily="2" charset="0"/>
                <a:cs typeface="Khmer OS Muol" pitchFamily="2" charset="0"/>
              </a:rPr>
              <a:t>and Management of NQFC</a:t>
            </a:r>
            <a:r>
              <a:rPr lang="en-US" sz="2400" b="1" dirty="0">
                <a:solidFill>
                  <a:srgbClr val="002060"/>
                </a:solidFill>
                <a:latin typeface="Khmer OS Muol" pitchFamily="2" charset="0"/>
                <a:ea typeface="Khmer Mool1" pitchFamily="2" charset="0"/>
                <a:cs typeface="Khmer OS Muol" pitchFamily="2" charset="0"/>
              </a:rPr>
              <a:t> </a:t>
            </a:r>
            <a:endParaRPr lang="ca-E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ca-E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smtClean="0">
                <a:solidFill>
                  <a:srgbClr val="002060"/>
                </a:solidFill>
                <a:latin typeface="Khmer OS Muol" pitchFamily="2" charset="0"/>
                <a:ea typeface="Khmer Mool1" pitchFamily="2" charset="0"/>
                <a:cs typeface="Khmer OS Muol" pitchFamily="2" charset="0"/>
              </a:rPr>
              <a:t>5)-  Main </a:t>
            </a:r>
            <a:r>
              <a:rPr lang="en-US" sz="2400" b="1" dirty="0">
                <a:solidFill>
                  <a:srgbClr val="002060"/>
                </a:solidFill>
                <a:latin typeface="Khmer OS Muol" pitchFamily="2" charset="0"/>
                <a:ea typeface="Khmer Mool1" pitchFamily="2" charset="0"/>
                <a:cs typeface="Khmer OS Muol" pitchFamily="2" charset="0"/>
              </a:rPr>
              <a:t>Principles </a:t>
            </a:r>
            <a:r>
              <a:rPr lang="en-US" sz="2400" b="1" dirty="0" smtClean="0">
                <a:solidFill>
                  <a:srgbClr val="002060"/>
                </a:solidFill>
                <a:latin typeface="Khmer OS Muol" pitchFamily="2" charset="0"/>
                <a:ea typeface="Khmer Mool1" pitchFamily="2" charset="0"/>
                <a:cs typeface="Khmer OS Muol" pitchFamily="2" charset="0"/>
              </a:rPr>
              <a:t> and Characteristics of NQFC</a:t>
            </a: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U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smtClean="0">
                <a:solidFill>
                  <a:srgbClr val="002060"/>
                </a:solidFill>
                <a:latin typeface="Khmer OS Muol" pitchFamily="2" charset="0"/>
                <a:ea typeface="Khmer Mool1" pitchFamily="2" charset="0"/>
                <a:cs typeface="Khmer OS Muol" pitchFamily="2" charset="0"/>
              </a:rPr>
              <a:t>6</a:t>
            </a:r>
            <a:r>
              <a:rPr lang="en-US" sz="2400" b="1" dirty="0">
                <a:solidFill>
                  <a:srgbClr val="002060"/>
                </a:solidFill>
                <a:latin typeface="Khmer OS Muol" pitchFamily="2" charset="0"/>
                <a:ea typeface="Khmer Mool1" pitchFamily="2" charset="0"/>
                <a:cs typeface="Khmer OS Muol" pitchFamily="2" charset="0"/>
              </a:rPr>
              <a:t>)- </a:t>
            </a:r>
            <a:r>
              <a:rPr lang="en-US" sz="2400" b="1" dirty="0" smtClean="0">
                <a:solidFill>
                  <a:srgbClr val="002060"/>
                </a:solidFill>
                <a:latin typeface="Khmer OS Muol" pitchFamily="2" charset="0"/>
                <a:ea typeface="Khmer Mool1" pitchFamily="2" charset="0"/>
                <a:cs typeface="Khmer OS Muol" pitchFamily="2" charset="0"/>
              </a:rPr>
              <a:t> Structure </a:t>
            </a:r>
            <a:r>
              <a:rPr lang="en-US" sz="2400" b="1" dirty="0">
                <a:solidFill>
                  <a:srgbClr val="002060"/>
                </a:solidFill>
                <a:latin typeface="Khmer OS Muol" pitchFamily="2" charset="0"/>
                <a:ea typeface="Khmer Mool1" pitchFamily="2" charset="0"/>
                <a:cs typeface="Khmer OS Muol" pitchFamily="2" charset="0"/>
              </a:rPr>
              <a:t>of Levels and Minimum Credit Hours </a:t>
            </a:r>
            <a:r>
              <a:rPr lang="en-US" sz="2400" b="1" dirty="0" smtClean="0">
                <a:solidFill>
                  <a:srgbClr val="002060"/>
                </a:solidFill>
                <a:latin typeface="Khmer OS Muol" pitchFamily="2" charset="0"/>
                <a:ea typeface="Khmer Mool1" pitchFamily="2" charset="0"/>
                <a:cs typeface="Khmer OS Muol" pitchFamily="2" charset="0"/>
              </a:rPr>
              <a:t>by Levels</a:t>
            </a:r>
            <a:endParaRPr lang="en-US"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US" sz="2400" b="1" dirty="0" smtClean="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smtClean="0">
                <a:solidFill>
                  <a:srgbClr val="002060"/>
                </a:solidFill>
                <a:latin typeface="Khmer OS Muol" pitchFamily="2" charset="0"/>
                <a:ea typeface="Khmer Mool1" pitchFamily="2" charset="0"/>
                <a:cs typeface="Khmer OS Muol" pitchFamily="2" charset="0"/>
              </a:rPr>
              <a:t>7)-  </a:t>
            </a:r>
            <a:r>
              <a:rPr lang="en-US" sz="2400" b="1" dirty="0">
                <a:solidFill>
                  <a:srgbClr val="002060"/>
                </a:solidFill>
                <a:latin typeface="Khmer OS Muol" pitchFamily="2" charset="0"/>
                <a:ea typeface="Khmer Mool1" pitchFamily="2" charset="0"/>
                <a:cs typeface="Khmer OS Muol" pitchFamily="2" charset="0"/>
              </a:rPr>
              <a:t>Issues  of  NQFC  </a:t>
            </a:r>
            <a:r>
              <a:rPr lang="en-US" sz="2400" b="1" dirty="0" smtClean="0">
                <a:solidFill>
                  <a:srgbClr val="002060"/>
                </a:solidFill>
                <a:latin typeface="Khmer OS Muol" pitchFamily="2" charset="0"/>
                <a:ea typeface="Khmer Mool1" pitchFamily="2" charset="0"/>
                <a:cs typeface="Khmer OS Muol" pitchFamily="2" charset="0"/>
              </a:rPr>
              <a:t>Implementation</a:t>
            </a: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US" sz="2400" b="1" dirty="0" smtClean="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US" sz="2400" b="1" dirty="0" smtClean="0">
                <a:solidFill>
                  <a:srgbClr val="002060"/>
                </a:solidFill>
                <a:latin typeface="Khmer OS Muol" pitchFamily="2" charset="0"/>
                <a:ea typeface="Khmer Mool1" pitchFamily="2" charset="0"/>
                <a:cs typeface="Khmer OS Muol" pitchFamily="2" charset="0"/>
              </a:rPr>
              <a:t>8)- </a:t>
            </a:r>
            <a:r>
              <a:rPr lang="en-US" sz="2400" b="1" dirty="0">
                <a:solidFill>
                  <a:srgbClr val="002060"/>
                </a:solidFill>
                <a:latin typeface="Khmer OS Muol" pitchFamily="2" charset="0"/>
                <a:ea typeface="Khmer Mool1" pitchFamily="2" charset="0"/>
                <a:cs typeface="Khmer OS Muol" pitchFamily="2" charset="0"/>
              </a:rPr>
              <a:t>Solutions and Steps forwards </a:t>
            </a:r>
            <a:endParaRPr lang="km-KH" sz="2400" b="1" dirty="0">
              <a:solidFill>
                <a:srgbClr val="002060"/>
              </a:solidFill>
              <a:latin typeface="Khmer OS Muol" pitchFamily="2" charset="0"/>
              <a:ea typeface="Khmer Mool1" pitchFamily="2" charset="0"/>
              <a:cs typeface="Khmer OS Muol" pitchFamily="2" charset="0"/>
            </a:endParaRPr>
          </a:p>
          <a:p>
            <a:pPr marL="0" indent="0">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km-KH" sz="2400" b="1" dirty="0"/>
          </a:p>
        </p:txBody>
      </p:sp>
      <p:sp>
        <p:nvSpPr>
          <p:cNvPr id="11268" name="Slide Number Placeholder 4"/>
          <p:cNvSpPr>
            <a:spLocks noGrp="1"/>
          </p:cNvSpPr>
          <p:nvPr>
            <p:ph type="sldNum" sz="quarter" idx="12"/>
          </p:nvPr>
        </p:nvSpPr>
        <p:spPr bwMode="auto">
          <a:ln>
            <a:miter lim="800000"/>
            <a:headEnd/>
            <a:tailEnd/>
          </a:ln>
        </p:spPr>
        <p:txBody>
          <a:bodyPr/>
          <a:lstStyle/>
          <a:p>
            <a:pPr>
              <a:defRPr/>
            </a:pPr>
            <a:fld id="{4596FC49-867D-4E21-9C17-2D85AF4FFB16}" type="slidenum">
              <a:rPr lang="en-US" altLang="en-US"/>
              <a:pPr>
                <a:defRPr/>
              </a:pPr>
              <a:t>2</a:t>
            </a:fld>
            <a:endParaRPr lang="en-US" altLang="en-US"/>
          </a:p>
        </p:txBody>
      </p:sp>
      <p:sp>
        <p:nvSpPr>
          <p:cNvPr id="2" name="Rectangle 1"/>
          <p:cNvSpPr/>
          <p:nvPr/>
        </p:nvSpPr>
        <p:spPr>
          <a:xfrm>
            <a:off x="685800" y="304799"/>
            <a:ext cx="8229600" cy="854080"/>
          </a:xfrm>
          <a:prstGeom prst="rect">
            <a:avLst/>
          </a:prstGeom>
        </p:spPr>
        <p:txBody>
          <a:bodyPr wrap="square">
            <a:spAutoFit/>
          </a:bodyPr>
          <a:lstStyle/>
          <a:p>
            <a:pPr lvl="0" algn="ctr" fontAlgn="base">
              <a:lnSpc>
                <a:spcPct val="150000"/>
              </a:lnSpc>
              <a:spcBef>
                <a:spcPct val="0"/>
              </a:spcBef>
              <a:spcAft>
                <a:spcPct val="0"/>
              </a:spcAft>
            </a:pPr>
            <a:r>
              <a:rPr lang="en-US" sz="3600" b="1" dirty="0" smtClean="0">
                <a:solidFill>
                  <a:srgbClr val="002060"/>
                </a:solidFill>
                <a:latin typeface="Khmer OS Muol" pitchFamily="2" charset="0"/>
                <a:ea typeface="Khmer Mool1" pitchFamily="2" charset="0"/>
                <a:cs typeface="Khmer OS Muol" pitchFamily="2" charset="0"/>
              </a:rPr>
              <a:t>Outlines </a:t>
            </a:r>
            <a:endParaRPr lang="en-US" sz="3600" b="1" dirty="0">
              <a:solidFill>
                <a:srgbClr val="002060"/>
              </a:solidFill>
              <a:latin typeface="Khmer OS Muol" pitchFamily="2" charset="0"/>
              <a:ea typeface="Khmer Mool1" pitchFamily="2" charset="0"/>
              <a:cs typeface="Khmer OS Muol" pitchFamily="2" charset="0"/>
            </a:endParaRPr>
          </a:p>
        </p:txBody>
      </p:sp>
    </p:spTree>
    <p:extLst>
      <p:ext uri="{BB962C8B-B14F-4D97-AF65-F5344CB8AC3E}">
        <p14:creationId xmlns:p14="http://schemas.microsoft.com/office/powerpoint/2010/main" val="565981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209" y="457200"/>
            <a:ext cx="7924800" cy="841248"/>
          </a:xfrm>
        </p:spPr>
        <p:txBody>
          <a:bodyPr/>
          <a:lstStyle/>
          <a:p>
            <a:pPr algn="ctr"/>
            <a:r>
              <a:rPr lang="en-US" sz="2800" dirty="0" smtClean="0">
                <a:solidFill>
                  <a:srgbClr val="002060"/>
                </a:solidFill>
              </a:rPr>
              <a:t>8- Solutions and Steps forwards</a:t>
            </a:r>
            <a:r>
              <a:rPr lang="en-US" dirty="0" smtClean="0"/>
              <a:t> </a:t>
            </a:r>
            <a:endParaRPr lang="en-US" dirty="0"/>
          </a:p>
        </p:txBody>
      </p:sp>
      <p:sp>
        <p:nvSpPr>
          <p:cNvPr id="3" name="Rectangle 2"/>
          <p:cNvSpPr/>
          <p:nvPr/>
        </p:nvSpPr>
        <p:spPr>
          <a:xfrm>
            <a:off x="914400" y="1676400"/>
            <a:ext cx="7620000" cy="4524315"/>
          </a:xfrm>
          <a:prstGeom prst="rect">
            <a:avLst/>
          </a:prstGeom>
        </p:spPr>
        <p:txBody>
          <a:bodyPr wrap="square">
            <a:spAutoFit/>
          </a:bodyPr>
          <a:lstStyle/>
          <a:p>
            <a:r>
              <a:rPr lang="en-US" b="1" dirty="0">
                <a:solidFill>
                  <a:srgbClr val="002060"/>
                </a:solidFill>
              </a:rPr>
              <a:t>1- Coordination between ministries, institutions and other stakeholders in </a:t>
            </a:r>
            <a:endParaRPr lang="en-US" b="1" dirty="0" smtClean="0">
              <a:solidFill>
                <a:srgbClr val="002060"/>
              </a:solidFill>
            </a:endParaRPr>
          </a:p>
          <a:p>
            <a:r>
              <a:rPr lang="en-US" b="1" dirty="0">
                <a:solidFill>
                  <a:srgbClr val="002060"/>
                </a:solidFill>
              </a:rPr>
              <a:t> </a:t>
            </a:r>
            <a:r>
              <a:rPr lang="en-US" b="1" dirty="0" smtClean="0">
                <a:solidFill>
                  <a:srgbClr val="002060"/>
                </a:solidFill>
              </a:rPr>
              <a:t>   curriculum development </a:t>
            </a:r>
            <a:endParaRPr lang="en-US" b="1" dirty="0">
              <a:solidFill>
                <a:srgbClr val="002060"/>
              </a:solidFill>
            </a:endParaRPr>
          </a:p>
          <a:p>
            <a:endParaRPr lang="en-US" b="1" dirty="0" smtClean="0">
              <a:solidFill>
                <a:srgbClr val="002060"/>
              </a:solidFill>
            </a:endParaRPr>
          </a:p>
          <a:p>
            <a:r>
              <a:rPr lang="en-US" b="1" dirty="0" smtClean="0">
                <a:solidFill>
                  <a:srgbClr val="002060"/>
                </a:solidFill>
              </a:rPr>
              <a:t>2- </a:t>
            </a:r>
            <a:r>
              <a:rPr lang="en-US" b="1" dirty="0">
                <a:solidFill>
                  <a:srgbClr val="002060"/>
                </a:solidFill>
              </a:rPr>
              <a:t>Revise the national commission of certifying and equivalency of </a:t>
            </a:r>
            <a:endParaRPr lang="en-US" b="1" dirty="0" smtClean="0">
              <a:solidFill>
                <a:srgbClr val="002060"/>
              </a:solidFill>
            </a:endParaRPr>
          </a:p>
          <a:p>
            <a:r>
              <a:rPr lang="en-US" b="1" dirty="0">
                <a:solidFill>
                  <a:srgbClr val="002060"/>
                </a:solidFill>
              </a:rPr>
              <a:t> </a:t>
            </a:r>
            <a:r>
              <a:rPr lang="en-US" b="1" dirty="0" smtClean="0">
                <a:solidFill>
                  <a:srgbClr val="002060"/>
                </a:solidFill>
              </a:rPr>
              <a:t>   certificates and </a:t>
            </a:r>
            <a:r>
              <a:rPr lang="en-US" b="1" dirty="0">
                <a:solidFill>
                  <a:srgbClr val="002060"/>
                </a:solidFill>
              </a:rPr>
              <a:t>diploma (from abroad).</a:t>
            </a:r>
          </a:p>
          <a:p>
            <a:pPr lvl="0"/>
            <a:endParaRPr lang="en-US" b="1" dirty="0">
              <a:solidFill>
                <a:srgbClr val="002060"/>
              </a:solidFill>
            </a:endParaRPr>
          </a:p>
          <a:p>
            <a:pPr lvl="0"/>
            <a:r>
              <a:rPr lang="en-US" b="1" dirty="0">
                <a:solidFill>
                  <a:srgbClr val="002060"/>
                </a:solidFill>
              </a:rPr>
              <a:t>3- Issuing qualifications:  </a:t>
            </a:r>
            <a:r>
              <a:rPr lang="en-US" b="1" dirty="0" err="1">
                <a:solidFill>
                  <a:srgbClr val="002060"/>
                </a:solidFill>
              </a:rPr>
              <a:t>MoEYS</a:t>
            </a:r>
            <a:r>
              <a:rPr lang="en-US" b="1" dirty="0">
                <a:solidFill>
                  <a:srgbClr val="002060"/>
                </a:solidFill>
              </a:rPr>
              <a:t> issued the policy action (2013) to HEIs to </a:t>
            </a:r>
            <a:endParaRPr lang="en-US" b="1" dirty="0" smtClean="0">
              <a:solidFill>
                <a:srgbClr val="002060"/>
              </a:solidFill>
            </a:endParaRPr>
          </a:p>
          <a:p>
            <a:pPr lvl="0"/>
            <a:r>
              <a:rPr lang="en-US" b="1" dirty="0">
                <a:solidFill>
                  <a:srgbClr val="002060"/>
                </a:solidFill>
              </a:rPr>
              <a:t> </a:t>
            </a:r>
            <a:r>
              <a:rPr lang="en-US" b="1" dirty="0" smtClean="0">
                <a:solidFill>
                  <a:srgbClr val="002060"/>
                </a:solidFill>
              </a:rPr>
              <a:t>    sign </a:t>
            </a:r>
            <a:r>
              <a:rPr lang="en-US" b="1" dirty="0">
                <a:solidFill>
                  <a:srgbClr val="002060"/>
                </a:solidFill>
              </a:rPr>
              <a:t>in Degree </a:t>
            </a:r>
            <a:r>
              <a:rPr lang="en-US" b="1" dirty="0" smtClean="0">
                <a:solidFill>
                  <a:srgbClr val="002060"/>
                </a:solidFill>
              </a:rPr>
              <a:t>Diploma </a:t>
            </a:r>
            <a:r>
              <a:rPr lang="en-US" b="1" dirty="0">
                <a:solidFill>
                  <a:srgbClr val="002060"/>
                </a:solidFill>
              </a:rPr>
              <a:t>by themselves while the other ministries remain </a:t>
            </a:r>
            <a:endParaRPr lang="en-US" b="1" dirty="0" smtClean="0">
              <a:solidFill>
                <a:srgbClr val="002060"/>
              </a:solidFill>
            </a:endParaRPr>
          </a:p>
          <a:p>
            <a:pPr lvl="0"/>
            <a:r>
              <a:rPr lang="en-US" b="1" dirty="0">
                <a:solidFill>
                  <a:srgbClr val="002060"/>
                </a:solidFill>
              </a:rPr>
              <a:t> </a:t>
            </a:r>
            <a:r>
              <a:rPr lang="en-US" b="1" dirty="0" smtClean="0">
                <a:solidFill>
                  <a:srgbClr val="002060"/>
                </a:solidFill>
              </a:rPr>
              <a:t>    keeping </a:t>
            </a:r>
            <a:r>
              <a:rPr lang="en-US" b="1" dirty="0">
                <a:solidFill>
                  <a:srgbClr val="002060"/>
                </a:solidFill>
              </a:rPr>
              <a:t>in signing diploma;</a:t>
            </a:r>
          </a:p>
          <a:p>
            <a:endParaRPr lang="en-US" b="1" dirty="0">
              <a:solidFill>
                <a:srgbClr val="002060"/>
              </a:solidFill>
            </a:endParaRPr>
          </a:p>
          <a:p>
            <a:r>
              <a:rPr lang="en-US" b="1" dirty="0">
                <a:solidFill>
                  <a:srgbClr val="002060"/>
                </a:solidFill>
              </a:rPr>
              <a:t>4- Provide Capacity development to HEIs in curricula design aligning with </a:t>
            </a:r>
            <a:endParaRPr lang="en-US" b="1" dirty="0" smtClean="0">
              <a:solidFill>
                <a:srgbClr val="002060"/>
              </a:solidFill>
            </a:endParaRPr>
          </a:p>
          <a:p>
            <a:r>
              <a:rPr lang="en-US" b="1" dirty="0">
                <a:solidFill>
                  <a:srgbClr val="002060"/>
                </a:solidFill>
              </a:rPr>
              <a:t> </a:t>
            </a:r>
            <a:r>
              <a:rPr lang="en-US" b="1" dirty="0" smtClean="0">
                <a:solidFill>
                  <a:srgbClr val="002060"/>
                </a:solidFill>
              </a:rPr>
              <a:t>   learning outcomes </a:t>
            </a:r>
            <a:r>
              <a:rPr lang="en-US" b="1" dirty="0">
                <a:solidFill>
                  <a:srgbClr val="002060"/>
                </a:solidFill>
              </a:rPr>
              <a:t>and by program based approach assessment, such </a:t>
            </a:r>
            <a:endParaRPr lang="en-US" b="1" dirty="0" smtClean="0">
              <a:solidFill>
                <a:srgbClr val="002060"/>
              </a:solidFill>
            </a:endParaRPr>
          </a:p>
          <a:p>
            <a:r>
              <a:rPr lang="en-US" b="1" dirty="0">
                <a:solidFill>
                  <a:srgbClr val="002060"/>
                </a:solidFill>
              </a:rPr>
              <a:t> </a:t>
            </a:r>
            <a:r>
              <a:rPr lang="en-US" b="1" dirty="0" smtClean="0">
                <a:solidFill>
                  <a:srgbClr val="002060"/>
                </a:solidFill>
              </a:rPr>
              <a:t>   today </a:t>
            </a:r>
            <a:r>
              <a:rPr lang="en-US" b="1" dirty="0">
                <a:solidFill>
                  <a:srgbClr val="002060"/>
                </a:solidFill>
              </a:rPr>
              <a:t>WS activities are useful.</a:t>
            </a:r>
          </a:p>
          <a:p>
            <a:pPr lvl="0"/>
            <a:endParaRPr lang="en-US" b="1" dirty="0" smtClean="0">
              <a:solidFill>
                <a:srgbClr val="002060"/>
              </a:solidFill>
            </a:endParaRPr>
          </a:p>
          <a:p>
            <a:pPr lvl="0"/>
            <a:r>
              <a:rPr lang="en-US" b="1" dirty="0" smtClean="0">
                <a:solidFill>
                  <a:srgbClr val="002060"/>
                </a:solidFill>
              </a:rPr>
              <a:t>5- </a:t>
            </a:r>
            <a:r>
              <a:rPr lang="en-US" b="1" dirty="0" err="1">
                <a:solidFill>
                  <a:srgbClr val="002060"/>
                </a:solidFill>
              </a:rPr>
              <a:t>MoEYS</a:t>
            </a:r>
            <a:r>
              <a:rPr lang="en-US" b="1" dirty="0">
                <a:solidFill>
                  <a:srgbClr val="002060"/>
                </a:solidFill>
              </a:rPr>
              <a:t> continue to managing and monitoring the NQFC through </a:t>
            </a:r>
            <a:endParaRPr lang="en-US" b="1" dirty="0" smtClean="0">
              <a:solidFill>
                <a:srgbClr val="002060"/>
              </a:solidFill>
            </a:endParaRPr>
          </a:p>
          <a:p>
            <a:pPr lvl="0"/>
            <a:r>
              <a:rPr lang="en-US" b="1" dirty="0">
                <a:solidFill>
                  <a:srgbClr val="002060"/>
                </a:solidFill>
              </a:rPr>
              <a:t> </a:t>
            </a:r>
            <a:r>
              <a:rPr lang="en-US" b="1" dirty="0" smtClean="0">
                <a:solidFill>
                  <a:srgbClr val="002060"/>
                </a:solidFill>
              </a:rPr>
              <a:t>   curriculum  design/development </a:t>
            </a:r>
            <a:r>
              <a:rPr lang="en-US" b="1" dirty="0">
                <a:solidFill>
                  <a:srgbClr val="002060"/>
                </a:solidFill>
              </a:rPr>
              <a:t>by HEIs in the alignment with the NQFC </a:t>
            </a:r>
          </a:p>
        </p:txBody>
      </p:sp>
    </p:spTree>
    <p:extLst>
      <p:ext uri="{BB962C8B-B14F-4D97-AF65-F5344CB8AC3E}">
        <p14:creationId xmlns:p14="http://schemas.microsoft.com/office/powerpoint/2010/main" val="29583715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 y="533400"/>
            <a:ext cx="8991600" cy="5943600"/>
          </a:xfrm>
        </p:spPr>
        <p:txBody>
          <a:bodyPr rtlCol="0">
            <a:normAutofit/>
          </a:bodyPr>
          <a:lstStyle/>
          <a:p>
            <a:pPr algn="ctr" eaLnBrk="1" fontAlgn="auto" hangingPunct="1">
              <a:spcAft>
                <a:spcPts val="0"/>
              </a:spcAft>
              <a:buFont typeface="Wingdings 2"/>
              <a:buNone/>
              <a:defRPr/>
            </a:pPr>
            <a:r>
              <a:rPr lang="en-US" sz="4800" dirty="0" smtClean="0"/>
              <a:t>Thank you for your attention</a:t>
            </a:r>
          </a:p>
        </p:txBody>
      </p:sp>
      <p:sp>
        <p:nvSpPr>
          <p:cNvPr id="5" name="Slide Number Placeholder 4"/>
          <p:cNvSpPr>
            <a:spLocks noGrp="1"/>
          </p:cNvSpPr>
          <p:nvPr>
            <p:ph type="sldNum" sz="quarter" idx="12"/>
          </p:nvPr>
        </p:nvSpPr>
        <p:spPr/>
        <p:txBody>
          <a:bodyPr/>
          <a:lstStyle/>
          <a:p>
            <a:pPr>
              <a:defRPr/>
            </a:pPr>
            <a:fld id="{38A43675-8DC5-4E35-AB0F-4F279E8C9EF5}" type="slidenum">
              <a:rPr lang="en-US"/>
              <a:pPr>
                <a:defRPr/>
              </a:pPr>
              <a:t>21</a:t>
            </a:fld>
            <a:endParaRPr lang="en-US"/>
          </a:p>
        </p:txBody>
      </p:sp>
      <p:pic>
        <p:nvPicPr>
          <p:cNvPr id="3277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 y="361950"/>
            <a:ext cx="865510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118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81000" y="228600"/>
            <a:ext cx="8229600" cy="563562"/>
          </a:xfrm>
        </p:spPr>
        <p:txBody>
          <a:bodyPr>
            <a:normAutofit/>
          </a:bodyPr>
          <a:lstStyle/>
          <a:p>
            <a:r>
              <a:rPr lang="en-US" sz="3000" b="1" dirty="0" smtClean="0"/>
              <a:t>Country </a:t>
            </a:r>
            <a:r>
              <a:rPr lang="en-US" sz="3000" b="1" dirty="0"/>
              <a:t>Profile </a:t>
            </a:r>
            <a:endParaRPr lang="en-US" sz="3000" dirty="0" smtClean="0"/>
          </a:p>
        </p:txBody>
      </p:sp>
      <p:sp>
        <p:nvSpPr>
          <p:cNvPr id="6147" name="Content Placeholder 2"/>
          <p:cNvSpPr>
            <a:spLocks noGrp="1"/>
          </p:cNvSpPr>
          <p:nvPr>
            <p:ph idx="1"/>
          </p:nvPr>
        </p:nvSpPr>
        <p:spPr>
          <a:xfrm>
            <a:off x="0" y="1143000"/>
            <a:ext cx="4038600" cy="5410200"/>
          </a:xfrm>
        </p:spPr>
        <p:txBody>
          <a:bodyPr>
            <a:normAutofit fontScale="70000" lnSpcReduction="20000"/>
          </a:bodyPr>
          <a:lstStyle/>
          <a:p>
            <a:pPr marL="0" indent="0" eaLnBrk="1" hangingPunct="1">
              <a:buFontTx/>
              <a:buNone/>
            </a:pPr>
            <a:endParaRPr lang="en-US" dirty="0" smtClean="0">
              <a:solidFill>
                <a:srgbClr val="FF0000"/>
              </a:solidFill>
            </a:endParaRPr>
          </a:p>
          <a:p>
            <a:pPr marL="0" indent="0" eaLnBrk="1" hangingPunct="1"/>
            <a:r>
              <a:rPr lang="en-US" dirty="0" smtClean="0"/>
              <a:t> Population: </a:t>
            </a:r>
            <a:r>
              <a:rPr lang="en-US" sz="2900" dirty="0" smtClean="0"/>
              <a:t>Around 15 millions</a:t>
            </a:r>
          </a:p>
          <a:p>
            <a:pPr marL="0" indent="0" eaLnBrk="1" hangingPunct="1"/>
            <a:r>
              <a:rPr lang="en-US" dirty="0" smtClean="0"/>
              <a:t> Capital City: Phnom Penh</a:t>
            </a:r>
          </a:p>
          <a:p>
            <a:pPr marL="0" indent="0" eaLnBrk="1" hangingPunct="1"/>
            <a:r>
              <a:rPr lang="en-US" dirty="0" smtClean="0"/>
              <a:t> Joined ASEAN in 1999 </a:t>
            </a:r>
          </a:p>
          <a:p>
            <a:pPr marL="0" indent="0" eaLnBrk="1" hangingPunct="1">
              <a:buNone/>
            </a:pPr>
            <a:r>
              <a:rPr lang="en-US" dirty="0"/>
              <a:t> </a:t>
            </a:r>
            <a:r>
              <a:rPr lang="en-US" dirty="0" smtClean="0"/>
              <a:t>   and WTO in 2004</a:t>
            </a:r>
          </a:p>
          <a:p>
            <a:pPr marL="0" indent="0" eaLnBrk="1" hangingPunct="1"/>
            <a:r>
              <a:rPr lang="en-US" dirty="0" smtClean="0"/>
              <a:t> GDP growth: Around 7% </a:t>
            </a:r>
          </a:p>
          <a:p>
            <a:pPr marL="0" indent="0" eaLnBrk="1" hangingPunct="1">
              <a:buNone/>
            </a:pPr>
            <a:r>
              <a:rPr lang="en-US" dirty="0" smtClean="0"/>
              <a:t>    in recent years</a:t>
            </a:r>
          </a:p>
          <a:p>
            <a:pPr marL="0" indent="0" eaLnBrk="1" hangingPunct="1"/>
            <a:r>
              <a:rPr lang="en-US" dirty="0" smtClean="0"/>
              <a:t> Current Economic pillars: </a:t>
            </a:r>
          </a:p>
          <a:p>
            <a:pPr marL="0" indent="0" eaLnBrk="1" hangingPunct="1">
              <a:buNone/>
            </a:pPr>
            <a:r>
              <a:rPr lang="en-US" dirty="0"/>
              <a:t> </a:t>
            </a:r>
            <a:r>
              <a:rPr lang="en-US" dirty="0" smtClean="0"/>
              <a:t>   Agriculture, Garment, </a:t>
            </a:r>
          </a:p>
          <a:p>
            <a:pPr marL="0" indent="0" eaLnBrk="1" hangingPunct="1">
              <a:buNone/>
            </a:pPr>
            <a:r>
              <a:rPr lang="en-US" dirty="0"/>
              <a:t> </a:t>
            </a:r>
            <a:r>
              <a:rPr lang="en-US" dirty="0" smtClean="0"/>
              <a:t>   Construction, Tourism</a:t>
            </a:r>
          </a:p>
          <a:p>
            <a:pPr marL="0" indent="0" eaLnBrk="1" hangingPunct="1"/>
            <a:r>
              <a:rPr lang="en-US" dirty="0" smtClean="0"/>
              <a:t> Future Economic </a:t>
            </a:r>
          </a:p>
          <a:p>
            <a:pPr marL="0" indent="0" eaLnBrk="1" hangingPunct="1">
              <a:buNone/>
            </a:pPr>
            <a:r>
              <a:rPr lang="en-US" dirty="0"/>
              <a:t> </a:t>
            </a:r>
            <a:r>
              <a:rPr lang="en-US" dirty="0" smtClean="0"/>
              <a:t>  diversification: Broad-based </a:t>
            </a:r>
          </a:p>
          <a:p>
            <a:pPr marL="0" indent="0" eaLnBrk="1" hangingPunct="1">
              <a:buNone/>
            </a:pPr>
            <a:r>
              <a:rPr lang="en-US" dirty="0"/>
              <a:t> </a:t>
            </a:r>
            <a:r>
              <a:rPr lang="en-US" dirty="0" smtClean="0"/>
              <a:t>  industrial and technology-</a:t>
            </a:r>
          </a:p>
          <a:p>
            <a:pPr marL="0" indent="0" eaLnBrk="1" hangingPunct="1">
              <a:buNone/>
            </a:pPr>
            <a:r>
              <a:rPr lang="en-US" dirty="0"/>
              <a:t> </a:t>
            </a:r>
            <a:r>
              <a:rPr lang="en-US" dirty="0" smtClean="0"/>
              <a:t>  oriented Economy (Vision </a:t>
            </a:r>
          </a:p>
          <a:p>
            <a:pPr marL="0" indent="0" eaLnBrk="1" hangingPunct="1">
              <a:buNone/>
            </a:pPr>
            <a:r>
              <a:rPr lang="en-US" dirty="0"/>
              <a:t> </a:t>
            </a:r>
            <a:r>
              <a:rPr lang="en-US" dirty="0" smtClean="0"/>
              <a:t>  2030 and Industrial </a:t>
            </a:r>
          </a:p>
          <a:p>
            <a:pPr marL="0" indent="0" eaLnBrk="1" hangingPunct="1">
              <a:buNone/>
            </a:pPr>
            <a:r>
              <a:rPr lang="en-US" dirty="0"/>
              <a:t> </a:t>
            </a:r>
            <a:r>
              <a:rPr lang="en-US" dirty="0" smtClean="0"/>
              <a:t>  Development Policy)</a:t>
            </a:r>
          </a:p>
          <a:p>
            <a:pPr marL="0" indent="0" eaLnBrk="1" hangingPunct="1">
              <a:buFontTx/>
              <a:buNone/>
            </a:pPr>
            <a:endParaRPr lang="en-US" dirty="0" smtClean="0"/>
          </a:p>
        </p:txBody>
      </p:sp>
      <p:sp>
        <p:nvSpPr>
          <p:cNvPr id="5125" name="Slide Number Placeholder 4"/>
          <p:cNvSpPr>
            <a:spLocks noGrp="1"/>
          </p:cNvSpPr>
          <p:nvPr>
            <p:ph type="sldNum" sz="quarter" idx="12"/>
          </p:nvPr>
        </p:nvSpPr>
        <p:spPr>
          <a:ln>
            <a:miter lim="800000"/>
            <a:headEnd/>
            <a:tailEnd/>
          </a:ln>
        </p:spPr>
        <p:txBody>
          <a:bodyPr/>
          <a:lstStyle/>
          <a:p>
            <a:pPr>
              <a:defRPr/>
            </a:pPr>
            <a:fld id="{3336092B-9DF0-416A-B8B4-4195189A4098}" type="slidenum">
              <a:rPr lang="en-US" altLang="ja-JP"/>
              <a:pPr>
                <a:defRPr/>
              </a:pPr>
              <a:t>3</a:t>
            </a:fld>
            <a:endParaRPr lang="en-US" altLang="ja-JP"/>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9720" y="1332928"/>
            <a:ext cx="5257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6776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627993" y="1371600"/>
            <a:ext cx="8305800" cy="5188804"/>
          </a:xfrm>
        </p:spPr>
        <p:txBody>
          <a:bodyPr>
            <a:normAutofit fontScale="92500" lnSpcReduction="20000"/>
          </a:bodyPr>
          <a:lstStyle/>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b="1" dirty="0" smtClean="0"/>
              <a:t>HE in the Past :</a:t>
            </a:r>
            <a:r>
              <a:rPr lang="en-GB" sz="2400" dirty="0" smtClean="0"/>
              <a:t>	</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 The 1940s – First Born HEIs    </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 The 1960s – Glory Period</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 The 1970s – Tragic Period due to Civil War and Killing Fields</a:t>
            </a:r>
            <a:endParaRPr lang="km-KH" sz="2400" dirty="0" smtClean="0"/>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 </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The 1980s – Reborn Period, establishment &amp; rehabilitation</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The 1990s – Reforming/Restructuring/Development;</a:t>
            </a:r>
          </a:p>
          <a:p>
            <a:pPr marL="604838" indent="-604838">
              <a:lnSpc>
                <a:spcPct val="80000"/>
              </a:lnSpc>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1996-1997 – Privatization in HE </a:t>
            </a:r>
            <a:r>
              <a:rPr lang="en-GB" sz="2400" dirty="0"/>
              <a:t>and Private HEIs</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The Early 2000s – Growth of Private HEIs </a:t>
            </a:r>
            <a:r>
              <a:rPr lang="en-GB" sz="2400" dirty="0" smtClean="0">
                <a:sym typeface="Wingdings" pitchFamily="2" charset="2"/>
              </a:rPr>
              <a:t></a:t>
            </a:r>
            <a:r>
              <a:rPr lang="en-GB" sz="2400" dirty="0" smtClean="0"/>
              <a:t>HE legal Framework</a:t>
            </a:r>
          </a:p>
          <a:p>
            <a:pPr marL="604838" indent="-604838" eaLnBrk="1" hangingPunct="1">
              <a:lnSpc>
                <a:spcPct val="80000"/>
              </a:lnSpc>
              <a:buFont typeface="Wingdings 2" pitchFamily="18" charset="2"/>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endParaRPr lang="en-GB" sz="2400" dirty="0" smtClean="0"/>
          </a:p>
          <a:p>
            <a:pPr marL="604838" indent="-604838" eaLnBrk="1" hangingPunct="1">
              <a:buFont typeface="Tahoma" pitchFamily="34" charset="0"/>
              <a:buNone/>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b="1" dirty="0" smtClean="0"/>
              <a:t>HE at Present : </a:t>
            </a:r>
          </a:p>
          <a:p>
            <a:pPr marL="604838" indent="-604838">
              <a:buFont typeface="Wingdings" pitchFamily="2" charset="2"/>
              <a:buChar cha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a:t>Categories of HEIs </a:t>
            </a:r>
            <a:r>
              <a:rPr lang="en-GB" sz="2400" dirty="0">
                <a:latin typeface="Arial" charset="0"/>
              </a:rPr>
              <a:t>= </a:t>
            </a:r>
            <a:r>
              <a:rPr lang="en-GB" sz="2400" dirty="0"/>
              <a:t>institute &amp; university</a:t>
            </a:r>
            <a:endParaRPr lang="en-US" sz="2400" dirty="0"/>
          </a:p>
          <a:p>
            <a:pPr marL="604838" indent="-604838" eaLnBrk="1" hangingPunct="1">
              <a:buFont typeface="Wingdings" pitchFamily="2" charset="2"/>
              <a:buChar cha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118 HEIs (supervised by 15 different ministries)</a:t>
            </a:r>
          </a:p>
          <a:p>
            <a:pPr marL="604838" indent="-604838" eaLnBrk="1" hangingPunct="1">
              <a:buFont typeface="Wingdings" pitchFamily="2" charset="2"/>
              <a:buChar cha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46 of them are public HEIs; ( 9 of public HEIs = PAIs)</a:t>
            </a:r>
          </a:p>
          <a:p>
            <a:pPr marL="604838" indent="-604838" eaLnBrk="1" hangingPunct="1">
              <a:buFont typeface="Wingdings" pitchFamily="2" charset="2"/>
              <a:buChar cha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Students population ~ 250,000 students</a:t>
            </a:r>
          </a:p>
          <a:p>
            <a:pPr marL="604838" indent="-604838" eaLnBrk="1" hangingPunct="1">
              <a:buFont typeface="Wingdings" pitchFamily="2" charset="2"/>
              <a:buChar cha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5225" algn="l"/>
                <a:tab pos="10512425" algn="l"/>
              </a:tabLst>
            </a:pPr>
            <a:r>
              <a:rPr lang="en-GB" sz="2400" dirty="0" smtClean="0"/>
              <a:t>Faculty Members ~  1,100  teachers              </a:t>
            </a:r>
          </a:p>
        </p:txBody>
      </p:sp>
      <p:sp>
        <p:nvSpPr>
          <p:cNvPr id="11268" name="Slide Number Placeholder 4"/>
          <p:cNvSpPr>
            <a:spLocks noGrp="1"/>
          </p:cNvSpPr>
          <p:nvPr>
            <p:ph type="sldNum" sz="quarter" idx="12"/>
          </p:nvPr>
        </p:nvSpPr>
        <p:spPr bwMode="auto">
          <a:ln>
            <a:miter lim="800000"/>
            <a:headEnd/>
            <a:tailEnd/>
          </a:ln>
        </p:spPr>
        <p:txBody>
          <a:bodyPr/>
          <a:lstStyle/>
          <a:p>
            <a:pPr>
              <a:defRPr/>
            </a:pPr>
            <a:fld id="{4596FC49-867D-4E21-9C17-2D85AF4FFB16}" type="slidenum">
              <a:rPr lang="en-US" altLang="en-US"/>
              <a:pPr>
                <a:defRPr/>
              </a:pPr>
              <a:t>4</a:t>
            </a:fld>
            <a:endParaRPr lang="en-US" altLang="en-US"/>
          </a:p>
        </p:txBody>
      </p:sp>
      <p:sp>
        <p:nvSpPr>
          <p:cNvPr id="2" name="Rectangle 1"/>
          <p:cNvSpPr/>
          <p:nvPr/>
        </p:nvSpPr>
        <p:spPr>
          <a:xfrm>
            <a:off x="685800" y="304799"/>
            <a:ext cx="8229600" cy="830997"/>
          </a:xfrm>
          <a:prstGeom prst="rect">
            <a:avLst/>
          </a:prstGeom>
        </p:spPr>
        <p:txBody>
          <a:bodyPr wrap="square">
            <a:spAutoFit/>
          </a:bodyPr>
          <a:lstStyle/>
          <a:p>
            <a:pPr lvl="0" algn="ctr" fontAlgn="base">
              <a:lnSpc>
                <a:spcPct val="150000"/>
              </a:lnSpc>
              <a:spcBef>
                <a:spcPct val="0"/>
              </a:spcBef>
              <a:spcAft>
                <a:spcPct val="0"/>
              </a:spcAft>
            </a:pPr>
            <a:r>
              <a:rPr lang="en-US" sz="3200" b="1" dirty="0"/>
              <a:t>1</a:t>
            </a:r>
            <a:r>
              <a:rPr lang="en-US" sz="3200" b="1" dirty="0" smtClean="0"/>
              <a:t>- Higher </a:t>
            </a:r>
            <a:r>
              <a:rPr lang="en-US" sz="3200" b="1" dirty="0"/>
              <a:t>Education </a:t>
            </a:r>
            <a:r>
              <a:rPr lang="en-US" sz="3200" b="1" dirty="0" smtClean="0"/>
              <a:t>System </a:t>
            </a:r>
            <a:endParaRPr lang="en-US" sz="3200" b="1" dirty="0"/>
          </a:p>
        </p:txBody>
      </p:sp>
    </p:spTree>
    <p:extLst>
      <p:ext uri="{BB962C8B-B14F-4D97-AF65-F5344CB8AC3E}">
        <p14:creationId xmlns:p14="http://schemas.microsoft.com/office/powerpoint/2010/main" val="4162003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997525151"/>
              </p:ext>
            </p:extLst>
          </p:nvPr>
        </p:nvGraphicFramePr>
        <p:xfrm>
          <a:off x="152400" y="1322236"/>
          <a:ext cx="8991600" cy="5575388"/>
        </p:xfrm>
        <a:graphic>
          <a:graphicData uri="http://schemas.openxmlformats.org/drawingml/2006/table">
            <a:tbl>
              <a:tblPr firstRow="1" firstCol="1" bandRow="1">
                <a:tableStyleId>{5C22544A-7EE6-4342-B048-85BDC9FD1C3A}</a:tableStyleId>
              </a:tblPr>
              <a:tblGrid>
                <a:gridCol w="1049233"/>
                <a:gridCol w="4985438"/>
                <a:gridCol w="1049233"/>
                <a:gridCol w="1049233"/>
                <a:gridCol w="858463"/>
              </a:tblGrid>
              <a:tr h="116984">
                <a:tc rowSpan="2">
                  <a:txBody>
                    <a:bodyPr/>
                    <a:lstStyle/>
                    <a:p>
                      <a:pPr marL="0" marR="0" algn="ctr">
                        <a:lnSpc>
                          <a:spcPct val="115000"/>
                        </a:lnSpc>
                        <a:spcBef>
                          <a:spcPts val="0"/>
                        </a:spcBef>
                        <a:spcAft>
                          <a:spcPts val="0"/>
                        </a:spcAft>
                      </a:pPr>
                      <a:r>
                        <a:rPr lang="ca-ES" sz="1400" dirty="0">
                          <a:effectLst/>
                        </a:rPr>
                        <a:t>N</a:t>
                      </a:r>
                      <a:endParaRPr lang="en-US" sz="1400" dirty="0">
                        <a:effectLst/>
                        <a:latin typeface="Times New Roman"/>
                        <a:ea typeface="Times New Roman"/>
                        <a:cs typeface="DaunPenh"/>
                      </a:endParaRPr>
                    </a:p>
                  </a:txBody>
                  <a:tcPr marL="68580" marR="68580" marT="0" marB="0" anchor="ctr"/>
                </a:tc>
                <a:tc rowSpan="2">
                  <a:txBody>
                    <a:bodyPr/>
                    <a:lstStyle/>
                    <a:p>
                      <a:pPr marL="0" marR="0" algn="ctr">
                        <a:lnSpc>
                          <a:spcPct val="115000"/>
                        </a:lnSpc>
                        <a:spcBef>
                          <a:spcPts val="0"/>
                        </a:spcBef>
                        <a:spcAft>
                          <a:spcPts val="0"/>
                        </a:spcAft>
                      </a:pPr>
                      <a:r>
                        <a:rPr lang="ca-ES" sz="2000" dirty="0">
                          <a:effectLst/>
                        </a:rPr>
                        <a:t>Ministries</a:t>
                      </a:r>
                      <a:endParaRPr lang="en-US" sz="2000" dirty="0">
                        <a:effectLst/>
                        <a:latin typeface="Times New Roman"/>
                        <a:ea typeface="Times New Roman"/>
                        <a:cs typeface="DaunPenh"/>
                      </a:endParaRPr>
                    </a:p>
                  </a:txBody>
                  <a:tcPr marL="68580" marR="68580" marT="0" marB="0" anchor="ctr"/>
                </a:tc>
                <a:tc gridSpan="3">
                  <a:txBody>
                    <a:bodyPr/>
                    <a:lstStyle/>
                    <a:p>
                      <a:pPr marL="0" marR="0">
                        <a:lnSpc>
                          <a:spcPct val="115000"/>
                        </a:lnSpc>
                        <a:spcBef>
                          <a:spcPts val="0"/>
                        </a:spcBef>
                        <a:spcAft>
                          <a:spcPts val="0"/>
                        </a:spcAft>
                      </a:pPr>
                      <a:r>
                        <a:rPr lang="ca-ES" sz="1400" dirty="0">
                          <a:effectLst/>
                        </a:rPr>
                        <a:t>Number of HEIs</a:t>
                      </a:r>
                      <a:endParaRPr lang="en-US" sz="1400" dirty="0">
                        <a:effectLst/>
                        <a:latin typeface="Times New Roman"/>
                        <a:ea typeface="Times New Roman"/>
                        <a:cs typeface="DaunPenh"/>
                      </a:endParaRPr>
                    </a:p>
                  </a:txBody>
                  <a:tcPr marL="68580" marR="68580" marT="0" marB="0" anchor="ctr"/>
                </a:tc>
                <a:tc hMerge="1">
                  <a:txBody>
                    <a:bodyPr/>
                    <a:lstStyle/>
                    <a:p>
                      <a:endParaRPr lang="en-US"/>
                    </a:p>
                  </a:txBody>
                  <a:tcPr/>
                </a:tc>
                <a:tc hMerge="1">
                  <a:txBody>
                    <a:bodyPr/>
                    <a:lstStyle/>
                    <a:p>
                      <a:endParaRPr lang="en-US"/>
                    </a:p>
                  </a:txBody>
                  <a:tcPr/>
                </a:tc>
              </a:tr>
              <a:tr h="294786">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ca-ES" sz="1000">
                          <a:effectLst/>
                        </a:rPr>
                        <a:t>Public</a:t>
                      </a:r>
                      <a:endParaRPr lang="en-US" sz="120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000" dirty="0">
                          <a:effectLst/>
                        </a:rPr>
                        <a:t>Private</a:t>
                      </a:r>
                      <a:endParaRPr lang="en-US" sz="12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000" dirty="0">
                          <a:effectLst/>
                        </a:rPr>
                        <a:t>Total</a:t>
                      </a:r>
                      <a:endParaRPr lang="en-US" sz="1200" dirty="0">
                        <a:effectLst/>
                        <a:latin typeface="Times New Roman"/>
                        <a:ea typeface="Times New Roman"/>
                        <a:cs typeface="DaunPenh"/>
                      </a:endParaRPr>
                    </a:p>
                  </a:txBody>
                  <a:tcPr marL="68580" marR="68580" marT="0" marB="0" anchor="ctr"/>
                </a:tc>
              </a:tr>
              <a:tr h="385487">
                <a:tc>
                  <a:txBody>
                    <a:bodyPr/>
                    <a:lstStyle/>
                    <a:p>
                      <a:pPr marL="0" marR="0" algn="ctr">
                        <a:lnSpc>
                          <a:spcPct val="115000"/>
                        </a:lnSpc>
                        <a:spcBef>
                          <a:spcPts val="0"/>
                        </a:spcBef>
                        <a:spcAft>
                          <a:spcPts val="0"/>
                        </a:spcAft>
                      </a:pPr>
                      <a:r>
                        <a:rPr lang="ca-ES" sz="1400" dirty="0">
                          <a:effectLst/>
                        </a:rPr>
                        <a:t>1</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Education, Youth and Sport</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en-US" sz="1200" dirty="0" smtClean="0">
                          <a:effectLst/>
                          <a:latin typeface="Times New Roman"/>
                          <a:cs typeface="DaunPenh"/>
                        </a:rPr>
                        <a:t>12</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rPr>
                        <a:t>59</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latin typeface="+mn-lt"/>
                          <a:ea typeface="+mn-ea"/>
                          <a:cs typeface="+mn-cs"/>
                        </a:rPr>
                        <a:t>71</a:t>
                      </a:r>
                      <a:endParaRPr lang="en-US" sz="1200" dirty="0">
                        <a:effectLst/>
                        <a:latin typeface="Times New Roman"/>
                        <a:ea typeface="Times New Roman"/>
                        <a:cs typeface="DaunPenh"/>
                      </a:endParaRPr>
                    </a:p>
                  </a:txBody>
                  <a:tcPr marL="68580" marR="68580" marT="0" marB="0"/>
                </a:tc>
              </a:tr>
              <a:tr h="308222">
                <a:tc>
                  <a:txBody>
                    <a:bodyPr/>
                    <a:lstStyle/>
                    <a:p>
                      <a:pPr marL="0" marR="0" algn="ctr">
                        <a:lnSpc>
                          <a:spcPct val="115000"/>
                        </a:lnSpc>
                        <a:spcBef>
                          <a:spcPts val="0"/>
                        </a:spcBef>
                        <a:spcAft>
                          <a:spcPts val="0"/>
                        </a:spcAft>
                      </a:pPr>
                      <a:r>
                        <a:rPr lang="ca-ES" sz="1400" dirty="0">
                          <a:effectLst/>
                        </a:rPr>
                        <a:t>2</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Labour and Vocational Training</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smtClean="0">
                          <a:effectLst/>
                          <a:latin typeface="+mn-lt"/>
                          <a:ea typeface="+mn-ea"/>
                          <a:cs typeface="+mn-cs"/>
                        </a:rPr>
                        <a:t>12</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rPr>
                        <a:t>13</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latin typeface="+mn-lt"/>
                          <a:ea typeface="+mn-ea"/>
                          <a:cs typeface="+mn-cs"/>
                        </a:rPr>
                        <a:t>25</a:t>
                      </a:r>
                      <a:endParaRPr lang="en-US" sz="1200" dirty="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3</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Agriculture, Forestry and Fisheries</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3</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3</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4</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Health </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smtClean="0">
                          <a:effectLst/>
                          <a:latin typeface="+mn-lt"/>
                          <a:ea typeface="+mn-ea"/>
                          <a:cs typeface="+mn-cs"/>
                        </a:rPr>
                        <a:t>2</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a:effectLst/>
                        </a:rPr>
                        <a:t>0</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latin typeface="+mn-lt"/>
                          <a:ea typeface="+mn-ea"/>
                          <a:cs typeface="+mn-cs"/>
                        </a:rPr>
                        <a:t>2</a:t>
                      </a:r>
                      <a:endParaRPr lang="en-US" sz="1200" dirty="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a:effectLst/>
                        </a:rPr>
                        <a:t>5</a:t>
                      </a:r>
                      <a:endParaRPr lang="en-US" sz="140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Culture and Fine Arts</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smtClean="0">
                          <a:effectLst/>
                        </a:rPr>
                        <a:t>1</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a:effectLst/>
                        </a:rPr>
                        <a:t>0</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rPr>
                        <a:t>1</a:t>
                      </a:r>
                      <a:endParaRPr lang="en-US" sz="1200" dirty="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6</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Economic and Finance</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1</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7</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Religions and Cults</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3</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a:effectLst/>
                        </a:rPr>
                        <a:t>3</a:t>
                      </a:r>
                      <a:endParaRPr lang="en-US" sz="1200" dirty="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8</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Public Works and Transport</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1</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9</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National Defense</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5</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5</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10</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Interior</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1</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448897">
                <a:tc>
                  <a:txBody>
                    <a:bodyPr/>
                    <a:lstStyle/>
                    <a:p>
                      <a:pPr marL="0" marR="0" algn="ctr">
                        <a:lnSpc>
                          <a:spcPct val="115000"/>
                        </a:lnSpc>
                        <a:spcBef>
                          <a:spcPts val="0"/>
                        </a:spcBef>
                        <a:spcAft>
                          <a:spcPts val="0"/>
                        </a:spcAft>
                      </a:pPr>
                      <a:r>
                        <a:rPr lang="ca-ES" sz="1400" dirty="0">
                          <a:effectLst/>
                        </a:rPr>
                        <a:t>11</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Social Affairs Veteran and Youth Rehabilitation </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a:effectLst/>
                        </a:rPr>
                        <a:t>0</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12</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Ministry of Industry Mines and Energy</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dirty="0">
                          <a:effectLst/>
                        </a:rPr>
                        <a:t>1</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13</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Offices of The Council of Ministers</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lang="ca-ES" sz="1400" dirty="0">
                          <a:effectLst/>
                        </a:rPr>
                        <a:t>14</a:t>
                      </a:r>
                      <a:endParaRPr lang="en-US" sz="1400" dirty="0">
                        <a:effectLst/>
                        <a:latin typeface="Times New Roman"/>
                        <a:ea typeface="Times New Roman"/>
                        <a:cs typeface="DaunPenh"/>
                      </a:endParaRPr>
                    </a:p>
                  </a:txBody>
                  <a:tcPr marL="68580" marR="68580" marT="0" marB="0"/>
                </a:tc>
                <a:tc>
                  <a:txBody>
                    <a:bodyPr/>
                    <a:lstStyle/>
                    <a:p>
                      <a:pPr marL="0" marR="0">
                        <a:lnSpc>
                          <a:spcPct val="115000"/>
                        </a:lnSpc>
                        <a:spcBef>
                          <a:spcPts val="0"/>
                        </a:spcBef>
                        <a:spcAft>
                          <a:spcPts val="0"/>
                        </a:spcAft>
                      </a:pPr>
                      <a:r>
                        <a:rPr lang="ca-ES" sz="1500" dirty="0">
                          <a:effectLst/>
                        </a:rPr>
                        <a:t>National Bank of Cambodia</a:t>
                      </a:r>
                      <a:endParaRPr lang="en-US" sz="1500" dirty="0">
                        <a:effectLst/>
                        <a:latin typeface="Times New Roman"/>
                        <a:ea typeface="Times New Roman"/>
                        <a:cs typeface="DaunPenh"/>
                      </a:endParaRPr>
                    </a:p>
                  </a:txBody>
                  <a:tcPr marL="68580" marR="68580" marT="0" marB="0" anchor="ctr"/>
                </a:tc>
                <a:tc>
                  <a:txBody>
                    <a:bodyPr/>
                    <a:lstStyle/>
                    <a:p>
                      <a:pPr marL="0" marR="0" algn="ctr">
                        <a:lnSpc>
                          <a:spcPct val="115000"/>
                        </a:lnSpc>
                        <a:spcBef>
                          <a:spcPts val="0"/>
                        </a:spcBef>
                        <a:spcAft>
                          <a:spcPts val="0"/>
                        </a:spcAft>
                      </a:pPr>
                      <a:r>
                        <a:rPr lang="ca-ES" sz="1400">
                          <a:effectLst/>
                        </a:rPr>
                        <a:t>1</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a:effectLst/>
                        </a:rPr>
                        <a:t>0</a:t>
                      </a:r>
                      <a:endParaRPr lang="en-US" sz="120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a:effectLst/>
                        </a:rPr>
                        <a:t>1</a:t>
                      </a:r>
                      <a:endParaRPr lang="en-US" sz="1200" dirty="0">
                        <a:effectLst/>
                        <a:latin typeface="Times New Roman"/>
                        <a:ea typeface="Times New Roman"/>
                        <a:cs typeface="DaunPenh"/>
                      </a:endParaRPr>
                    </a:p>
                  </a:txBody>
                  <a:tcPr marL="68580" marR="68580" marT="0" marB="0"/>
                </a:tc>
              </a:tr>
              <a:tr h="303939">
                <a:tc>
                  <a:txBody>
                    <a:bodyPr/>
                    <a:lstStyle/>
                    <a:p>
                      <a:pPr marL="0" marR="0" algn="ctr">
                        <a:lnSpc>
                          <a:spcPct val="115000"/>
                        </a:lnSpc>
                        <a:spcBef>
                          <a:spcPts val="0"/>
                        </a:spcBef>
                        <a:spcAft>
                          <a:spcPts val="0"/>
                        </a:spcAft>
                      </a:pPr>
                      <a:r>
                        <a:rPr kumimoji="0" lang="en-US" sz="1500" kern="1200" dirty="0" smtClean="0">
                          <a:solidFill>
                            <a:schemeClr val="dk1"/>
                          </a:solidFill>
                          <a:effectLst/>
                          <a:latin typeface="+mn-lt"/>
                          <a:ea typeface="+mn-ea"/>
                          <a:cs typeface="+mn-cs"/>
                        </a:rPr>
                        <a:t>15</a:t>
                      </a:r>
                      <a:endParaRPr kumimoji="0" lang="en-US" sz="1500" kern="1200" dirty="0">
                        <a:solidFill>
                          <a:schemeClr val="dk1"/>
                        </a:solidFill>
                        <a:effectLst/>
                        <a:latin typeface="+mn-lt"/>
                        <a:ea typeface="+mn-ea"/>
                        <a:cs typeface="+mn-cs"/>
                      </a:endParaRPr>
                    </a:p>
                  </a:txBody>
                  <a:tcPr marL="68580" marR="68580" marT="0" marB="0"/>
                </a:tc>
                <a:tc>
                  <a:txBody>
                    <a:bodyPr/>
                    <a:lstStyle/>
                    <a:p>
                      <a:pPr marL="0" marR="0">
                        <a:lnSpc>
                          <a:spcPct val="115000"/>
                        </a:lnSpc>
                        <a:spcBef>
                          <a:spcPts val="0"/>
                        </a:spcBef>
                        <a:spcAft>
                          <a:spcPts val="0"/>
                        </a:spcAft>
                      </a:pPr>
                      <a:r>
                        <a:rPr kumimoji="0" lang="en-US" sz="1500" kern="1200" dirty="0" smtClean="0">
                          <a:solidFill>
                            <a:schemeClr val="dk1"/>
                          </a:solidFill>
                          <a:effectLst/>
                          <a:latin typeface="+mn-lt"/>
                          <a:ea typeface="+mn-ea"/>
                          <a:cs typeface="+mn-cs"/>
                        </a:rPr>
                        <a:t>Ministry of Post and Telecommunication</a:t>
                      </a:r>
                      <a:endParaRPr kumimoji="0" lang="en-US" sz="1500" kern="1200" dirty="0">
                        <a:solidFill>
                          <a:schemeClr val="dk1"/>
                        </a:solidFill>
                        <a:effectLst/>
                        <a:latin typeface="+mn-lt"/>
                        <a:ea typeface="+mn-ea"/>
                        <a:cs typeface="+mn-cs"/>
                      </a:endParaRPr>
                    </a:p>
                  </a:txBody>
                  <a:tcPr marL="68580" marR="68580" marT="0" marB="0" anchor="ctr"/>
                </a:tc>
                <a:tc>
                  <a:txBody>
                    <a:bodyPr/>
                    <a:lstStyle/>
                    <a:p>
                      <a:pPr marL="0" marR="0" algn="ctr">
                        <a:lnSpc>
                          <a:spcPct val="115000"/>
                        </a:lnSpc>
                        <a:spcBef>
                          <a:spcPts val="0"/>
                        </a:spcBef>
                        <a:spcAft>
                          <a:spcPts val="0"/>
                        </a:spcAft>
                      </a:pPr>
                      <a:r>
                        <a:rPr kumimoji="0" lang="en-US" sz="1500" kern="1200" dirty="0" smtClean="0">
                          <a:solidFill>
                            <a:schemeClr val="dk1"/>
                          </a:solidFill>
                          <a:effectLst/>
                          <a:latin typeface="+mn-lt"/>
                          <a:ea typeface="+mn-ea"/>
                          <a:cs typeface="+mn-cs"/>
                        </a:rPr>
                        <a:t>1</a:t>
                      </a:r>
                      <a:endParaRPr kumimoji="0" lang="en-US" sz="1500" kern="1200" dirty="0">
                        <a:solidFill>
                          <a:schemeClr val="dk1"/>
                        </a:solidFill>
                        <a:effectLst/>
                        <a:latin typeface="+mn-lt"/>
                        <a:ea typeface="+mn-ea"/>
                        <a:cs typeface="+mn-cs"/>
                      </a:endParaRPr>
                    </a:p>
                  </a:txBody>
                  <a:tcPr marL="68580" marR="68580" marT="0" marB="0"/>
                </a:tc>
                <a:tc>
                  <a:txBody>
                    <a:bodyPr/>
                    <a:lstStyle/>
                    <a:p>
                      <a:pPr marL="0" marR="0" algn="ctr">
                        <a:lnSpc>
                          <a:spcPct val="115000"/>
                        </a:lnSpc>
                        <a:spcBef>
                          <a:spcPts val="0"/>
                        </a:spcBef>
                        <a:spcAft>
                          <a:spcPts val="0"/>
                        </a:spcAft>
                      </a:pPr>
                      <a:r>
                        <a:rPr kumimoji="0" lang="en-US" sz="1500" kern="1200" dirty="0" smtClean="0">
                          <a:solidFill>
                            <a:schemeClr val="dk1"/>
                          </a:solidFill>
                          <a:effectLst/>
                          <a:latin typeface="+mn-lt"/>
                          <a:ea typeface="+mn-ea"/>
                          <a:cs typeface="+mn-cs"/>
                        </a:rPr>
                        <a:t>0</a:t>
                      </a:r>
                      <a:endParaRPr kumimoji="0" lang="en-US" sz="1500" kern="1200" dirty="0">
                        <a:solidFill>
                          <a:schemeClr val="dk1"/>
                        </a:solidFill>
                        <a:effectLst/>
                        <a:latin typeface="+mn-lt"/>
                        <a:ea typeface="+mn-ea"/>
                        <a:cs typeface="+mn-cs"/>
                      </a:endParaRPr>
                    </a:p>
                  </a:txBody>
                  <a:tcPr marL="68580" marR="68580" marT="0" marB="0"/>
                </a:tc>
                <a:tc>
                  <a:txBody>
                    <a:bodyPr/>
                    <a:lstStyle/>
                    <a:p>
                      <a:pPr marL="0" marR="0" algn="ctr">
                        <a:lnSpc>
                          <a:spcPct val="115000"/>
                        </a:lnSpc>
                        <a:spcBef>
                          <a:spcPts val="0"/>
                        </a:spcBef>
                        <a:spcAft>
                          <a:spcPts val="0"/>
                        </a:spcAft>
                      </a:pPr>
                      <a:r>
                        <a:rPr kumimoji="0" lang="en-US" sz="1500" kern="1200" dirty="0" smtClean="0">
                          <a:solidFill>
                            <a:schemeClr val="dk1"/>
                          </a:solidFill>
                          <a:effectLst/>
                          <a:latin typeface="+mn-lt"/>
                          <a:ea typeface="+mn-ea"/>
                          <a:cs typeface="+mn-cs"/>
                        </a:rPr>
                        <a:t>1</a:t>
                      </a:r>
                      <a:endParaRPr kumimoji="0" lang="en-US" sz="1500" kern="1200" dirty="0">
                        <a:solidFill>
                          <a:schemeClr val="dk1"/>
                        </a:solidFill>
                        <a:effectLst/>
                        <a:latin typeface="+mn-lt"/>
                        <a:ea typeface="+mn-ea"/>
                        <a:cs typeface="+mn-cs"/>
                      </a:endParaRPr>
                    </a:p>
                  </a:txBody>
                  <a:tcPr marL="68580" marR="68580" marT="0" marB="0"/>
                </a:tc>
              </a:tr>
              <a:tr h="218176">
                <a:tc gridSpan="2">
                  <a:txBody>
                    <a:bodyPr/>
                    <a:lstStyle/>
                    <a:p>
                      <a:pPr marL="0" marR="0" algn="ctr">
                        <a:lnSpc>
                          <a:spcPct val="115000"/>
                        </a:lnSpc>
                        <a:spcBef>
                          <a:spcPts val="0"/>
                        </a:spcBef>
                        <a:spcAft>
                          <a:spcPts val="0"/>
                        </a:spcAft>
                      </a:pPr>
                      <a:r>
                        <a:rPr lang="ca-ES" sz="1400" dirty="0">
                          <a:effectLst/>
                        </a:rPr>
                        <a:t>Total</a:t>
                      </a:r>
                      <a:endParaRPr lang="en-US" sz="1400" dirty="0">
                        <a:effectLst/>
                        <a:latin typeface="Times New Roman"/>
                        <a:ea typeface="Times New Roman"/>
                        <a:cs typeface="DaunPenh"/>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0"/>
                        </a:spcAft>
                      </a:pPr>
                      <a:r>
                        <a:rPr lang="ca-ES" sz="1400" dirty="0" smtClean="0">
                          <a:effectLst/>
                          <a:latin typeface="+mn-lt"/>
                          <a:ea typeface="+mn-ea"/>
                          <a:cs typeface="+mn-cs"/>
                        </a:rPr>
                        <a:t>46</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latin typeface="+mn-lt"/>
                          <a:ea typeface="+mn-ea"/>
                          <a:cs typeface="+mn-cs"/>
                        </a:rPr>
                        <a:t>72</a:t>
                      </a:r>
                      <a:endParaRPr lang="en-US" sz="1200" dirty="0">
                        <a:effectLst/>
                        <a:latin typeface="Times New Roman"/>
                        <a:ea typeface="Times New Roman"/>
                        <a:cs typeface="DaunPenh"/>
                      </a:endParaRPr>
                    </a:p>
                  </a:txBody>
                  <a:tcPr marL="68580" marR="68580" marT="0" marB="0"/>
                </a:tc>
                <a:tc>
                  <a:txBody>
                    <a:bodyPr/>
                    <a:lstStyle/>
                    <a:p>
                      <a:pPr marL="0" marR="0" algn="ctr">
                        <a:lnSpc>
                          <a:spcPct val="115000"/>
                        </a:lnSpc>
                        <a:spcBef>
                          <a:spcPts val="0"/>
                        </a:spcBef>
                        <a:spcAft>
                          <a:spcPts val="0"/>
                        </a:spcAft>
                      </a:pPr>
                      <a:r>
                        <a:rPr lang="ca-ES" sz="1400" dirty="0" smtClean="0">
                          <a:effectLst/>
                        </a:rPr>
                        <a:t>118</a:t>
                      </a:r>
                      <a:endParaRPr lang="en-US" sz="1200" dirty="0">
                        <a:effectLst/>
                        <a:latin typeface="Times New Roman"/>
                        <a:ea typeface="Times New Roman"/>
                        <a:cs typeface="DaunPenh"/>
                      </a:endParaRPr>
                    </a:p>
                  </a:txBody>
                  <a:tcPr marL="68580" marR="68580" marT="0" marB="0"/>
                </a:tc>
              </a:tr>
            </a:tbl>
          </a:graphicData>
        </a:graphic>
      </p:graphicFrame>
      <p:sp>
        <p:nvSpPr>
          <p:cNvPr id="3" name="Rectangle 2"/>
          <p:cNvSpPr/>
          <p:nvPr/>
        </p:nvSpPr>
        <p:spPr>
          <a:xfrm>
            <a:off x="762000" y="172253"/>
            <a:ext cx="7924800" cy="830997"/>
          </a:xfrm>
          <a:prstGeom prst="rect">
            <a:avLst/>
          </a:prstGeom>
        </p:spPr>
        <p:txBody>
          <a:bodyPr wrap="square">
            <a:spAutoFit/>
          </a:bodyPr>
          <a:lstStyle/>
          <a:p>
            <a:pPr lvl="0" algn="ctr" fontAlgn="base">
              <a:lnSpc>
                <a:spcPct val="150000"/>
              </a:lnSpc>
              <a:spcBef>
                <a:spcPct val="0"/>
              </a:spcBef>
              <a:spcAft>
                <a:spcPct val="0"/>
              </a:spcAft>
            </a:pPr>
            <a:r>
              <a:rPr lang="en-US" sz="3200" b="1" dirty="0"/>
              <a:t> </a:t>
            </a:r>
            <a:r>
              <a:rPr lang="en-US" sz="3200" b="1" dirty="0" smtClean="0"/>
              <a:t>1-Higher </a:t>
            </a:r>
            <a:r>
              <a:rPr lang="en-US" sz="3200" b="1" dirty="0"/>
              <a:t>Education </a:t>
            </a:r>
            <a:r>
              <a:rPr lang="en-US" sz="3200" b="1" dirty="0" smtClean="0"/>
              <a:t>System (con.1) </a:t>
            </a:r>
            <a:endParaRPr lang="en-US" sz="3200" b="1" dirty="0"/>
          </a:p>
        </p:txBody>
      </p:sp>
    </p:spTree>
    <p:extLst>
      <p:ext uri="{BB962C8B-B14F-4D97-AF65-F5344CB8AC3E}">
        <p14:creationId xmlns:p14="http://schemas.microsoft.com/office/powerpoint/2010/main" val="19063297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
          <p:cNvSpPr>
            <a:spLocks noGrp="1" noChangeArrowheads="1"/>
          </p:cNvSpPr>
          <p:nvPr>
            <p:ph type="title"/>
          </p:nvPr>
        </p:nvSpPr>
        <p:spPr>
          <a:xfrm>
            <a:off x="457200" y="1103643"/>
            <a:ext cx="8229600" cy="487361"/>
          </a:xfrm>
        </p:spPr>
        <p:txBody>
          <a:bodyPr>
            <a:noAutofit/>
          </a:bodyPr>
          <a:lstStyle/>
          <a:p>
            <a:pPr algn="ctr" eaLnBrk="1" hangingPunct="1">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000" b="1" dirty="0" smtClean="0">
                <a:solidFill>
                  <a:schemeClr val="tx1"/>
                </a:solidFill>
                <a:effectLst/>
                <a:latin typeface="Arial" pitchFamily="34" charset="0"/>
              </a:rPr>
              <a:t>Faculty members</a:t>
            </a:r>
          </a:p>
        </p:txBody>
      </p:sp>
      <p:sp>
        <p:nvSpPr>
          <p:cNvPr id="60" name="Slide Number Placeholder 5"/>
          <p:cNvSpPr>
            <a:spLocks noGrp="1"/>
          </p:cNvSpPr>
          <p:nvPr>
            <p:ph type="sldNum" idx="12"/>
          </p:nvPr>
        </p:nvSpPr>
        <p:spPr/>
        <p:txBody>
          <a:bodyPr/>
          <a:lstStyle/>
          <a:p>
            <a:pPr>
              <a:defRPr/>
            </a:pPr>
            <a:fld id="{3ED89034-5B4F-4FB7-A321-142F3FDC068E}" type="slidenum">
              <a:rPr lang="en-GB"/>
              <a:pPr>
                <a:defRPr/>
              </a:pPr>
              <a:t>6</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3603661936"/>
              </p:ext>
            </p:extLst>
          </p:nvPr>
        </p:nvGraphicFramePr>
        <p:xfrm>
          <a:off x="164170" y="1524000"/>
          <a:ext cx="8885237" cy="4708525"/>
        </p:xfrm>
        <a:graphic>
          <a:graphicData uri="http://schemas.openxmlformats.org/drawingml/2006/table">
            <a:tbl>
              <a:tblPr firstRow="1" firstCol="1" bandRow="1">
                <a:tableStyleId>{5C22544A-7EE6-4342-B048-85BDC9FD1C3A}</a:tableStyleId>
              </a:tblPr>
              <a:tblGrid>
                <a:gridCol w="1873937"/>
                <a:gridCol w="914518"/>
                <a:gridCol w="762098"/>
                <a:gridCol w="680538"/>
                <a:gridCol w="939249"/>
                <a:gridCol w="939249"/>
                <a:gridCol w="917732"/>
                <a:gridCol w="928958"/>
                <a:gridCol w="928958"/>
              </a:tblGrid>
              <a:tr h="1002568">
                <a:tc rowSpan="2">
                  <a:txBody>
                    <a:bodyPr/>
                    <a:lstStyle/>
                    <a:p>
                      <a:pPr>
                        <a:lnSpc>
                          <a:spcPct val="90000"/>
                        </a:lnSpc>
                        <a:spcAft>
                          <a:spcPts val="0"/>
                        </a:spcAft>
                      </a:pPr>
                      <a:endParaRPr lang="en-US" sz="1400" dirty="0">
                        <a:effectLst/>
                      </a:endParaRPr>
                    </a:p>
                    <a:p>
                      <a:pPr>
                        <a:lnSpc>
                          <a:spcPct val="90000"/>
                        </a:lnSpc>
                        <a:spcAft>
                          <a:spcPts val="0"/>
                        </a:spcAft>
                      </a:pPr>
                      <a:r>
                        <a:rPr lang="en-GB" sz="1400" dirty="0">
                          <a:effectLst/>
                        </a:rPr>
                        <a:t>Teachers</a:t>
                      </a:r>
                      <a:endParaRPr lang="en-US" sz="1400" dirty="0">
                        <a:effectLst/>
                        <a:latin typeface="Times New Roman"/>
                        <a:ea typeface="MS Mincho"/>
                      </a:endParaRPr>
                    </a:p>
                  </a:txBody>
                  <a:tcPr marL="68589" marR="68589" marT="0" marB="0" anchor="ctr"/>
                </a:tc>
                <a:tc gridSpan="4">
                  <a:txBody>
                    <a:bodyPr/>
                    <a:lstStyle/>
                    <a:p>
                      <a:pPr algn="ctr">
                        <a:lnSpc>
                          <a:spcPct val="90000"/>
                        </a:lnSpc>
                        <a:spcAft>
                          <a:spcPts val="0"/>
                        </a:spcAft>
                      </a:pPr>
                      <a:endParaRPr lang="en-GB" sz="1400" dirty="0" smtClean="0">
                        <a:effectLst/>
                      </a:endParaRPr>
                    </a:p>
                    <a:p>
                      <a:pPr algn="ctr">
                        <a:lnSpc>
                          <a:spcPct val="90000"/>
                        </a:lnSpc>
                        <a:spcAft>
                          <a:spcPts val="0"/>
                        </a:spcAft>
                      </a:pPr>
                      <a:r>
                        <a:rPr lang="en-GB" sz="1400" dirty="0" smtClean="0">
                          <a:effectLst/>
                        </a:rPr>
                        <a:t>2012-2013</a:t>
                      </a:r>
                      <a:endParaRPr lang="en-US" sz="1400" dirty="0">
                        <a:effectLst/>
                        <a:latin typeface="Times New Roman"/>
                        <a:ea typeface="MS Mincho"/>
                      </a:endParaRPr>
                    </a:p>
                  </a:txBody>
                  <a:tcPr marL="68589" marR="68589"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lnSpc>
                          <a:spcPct val="90000"/>
                        </a:lnSpc>
                        <a:spcAft>
                          <a:spcPts val="0"/>
                        </a:spcAft>
                      </a:pPr>
                      <a:endParaRPr lang="en-GB" sz="1400" dirty="0" smtClean="0">
                        <a:effectLst/>
                      </a:endParaRPr>
                    </a:p>
                    <a:p>
                      <a:pPr algn="ctr">
                        <a:lnSpc>
                          <a:spcPct val="90000"/>
                        </a:lnSpc>
                        <a:spcAft>
                          <a:spcPts val="0"/>
                        </a:spcAft>
                      </a:pPr>
                      <a:r>
                        <a:rPr lang="en-GB" sz="1400" dirty="0" smtClean="0">
                          <a:effectLst/>
                        </a:rPr>
                        <a:t>2013-2014</a:t>
                      </a:r>
                      <a:endParaRPr lang="en-US" sz="1400" dirty="0">
                        <a:effectLst/>
                        <a:latin typeface="Times New Roman"/>
                        <a:ea typeface="MS Mincho"/>
                      </a:endParaRPr>
                    </a:p>
                  </a:txBody>
                  <a:tcPr marL="68589" marR="68589" marT="0" marB="0"/>
                </a:tc>
                <a:tc hMerge="1">
                  <a:txBody>
                    <a:bodyPr/>
                    <a:lstStyle/>
                    <a:p>
                      <a:endParaRPr lang="en-US"/>
                    </a:p>
                  </a:txBody>
                  <a:tcPr/>
                </a:tc>
                <a:tc hMerge="1">
                  <a:txBody>
                    <a:bodyPr/>
                    <a:lstStyle/>
                    <a:p>
                      <a:endParaRPr lang="en-US"/>
                    </a:p>
                  </a:txBody>
                  <a:tcPr/>
                </a:tc>
                <a:tc hMerge="1">
                  <a:txBody>
                    <a:bodyPr/>
                    <a:lstStyle/>
                    <a:p>
                      <a:endParaRPr lang="en-US"/>
                    </a:p>
                  </a:txBody>
                  <a:tcPr/>
                </a:tc>
              </a:tr>
              <a:tr h="1136579">
                <a:tc vMerge="1">
                  <a:txBody>
                    <a:bodyPr/>
                    <a:lstStyle/>
                    <a:p>
                      <a:endParaRPr lang="en-US"/>
                    </a:p>
                  </a:txBody>
                  <a:tcPr/>
                </a:tc>
                <a:tc>
                  <a:txBody>
                    <a:bodyPr/>
                    <a:lstStyle/>
                    <a:p>
                      <a:pPr algn="ctr">
                        <a:lnSpc>
                          <a:spcPct val="90000"/>
                        </a:lnSpc>
                        <a:spcAft>
                          <a:spcPts val="0"/>
                        </a:spcAft>
                      </a:pPr>
                      <a:r>
                        <a:rPr lang="en-GB" sz="1400">
                          <a:effectLst/>
                        </a:rPr>
                        <a:t>Bachelor</a:t>
                      </a:r>
                      <a:endParaRPr lang="en-US" sz="1400">
                        <a:effectLst/>
                        <a:latin typeface="Times New Roman"/>
                        <a:ea typeface="MS Mincho"/>
                      </a:endParaRPr>
                    </a:p>
                  </a:txBody>
                  <a:tcPr marL="68589" marR="68589" marT="0" marB="0"/>
                </a:tc>
                <a:tc>
                  <a:txBody>
                    <a:bodyPr/>
                    <a:lstStyle/>
                    <a:p>
                      <a:pPr>
                        <a:lnSpc>
                          <a:spcPct val="90000"/>
                        </a:lnSpc>
                        <a:spcAft>
                          <a:spcPts val="0"/>
                        </a:spcAft>
                      </a:pPr>
                      <a:r>
                        <a:rPr lang="en-GB" sz="1400">
                          <a:effectLst/>
                        </a:rPr>
                        <a:t>Master</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Ph D</a:t>
                      </a:r>
                      <a:endParaRPr lang="en-US" sz="1400">
                        <a:effectLst/>
                        <a:latin typeface="Times New Roman"/>
                        <a:ea typeface="MS Mincho"/>
                      </a:endParaRPr>
                    </a:p>
                  </a:txBody>
                  <a:tcPr marL="68589" marR="68589" marT="0" marB="0"/>
                </a:tc>
                <a:tc>
                  <a:txBody>
                    <a:bodyPr/>
                    <a:lstStyle/>
                    <a:p>
                      <a:pPr algn="ctr">
                        <a:lnSpc>
                          <a:spcPct val="90000"/>
                        </a:lnSpc>
                        <a:spcAft>
                          <a:spcPts val="0"/>
                        </a:spcAft>
                      </a:pPr>
                      <a:r>
                        <a:rPr lang="en-GB" sz="1400">
                          <a:effectLst/>
                        </a:rPr>
                        <a:t>Total</a:t>
                      </a:r>
                      <a:endParaRPr lang="en-US" sz="1400">
                        <a:effectLst/>
                        <a:latin typeface="Times New Roman"/>
                        <a:ea typeface="MS Mincho"/>
                      </a:endParaRPr>
                    </a:p>
                  </a:txBody>
                  <a:tcPr marL="68589" marR="68589" marT="0" marB="0"/>
                </a:tc>
                <a:tc>
                  <a:txBody>
                    <a:bodyPr/>
                    <a:lstStyle/>
                    <a:p>
                      <a:pPr algn="ctr">
                        <a:lnSpc>
                          <a:spcPct val="90000"/>
                        </a:lnSpc>
                        <a:spcAft>
                          <a:spcPts val="0"/>
                        </a:spcAft>
                      </a:pPr>
                      <a:r>
                        <a:rPr lang="en-GB" sz="1400">
                          <a:effectLst/>
                        </a:rPr>
                        <a:t>Bachelor</a:t>
                      </a:r>
                      <a:endParaRPr lang="en-US" sz="1400">
                        <a:effectLst/>
                        <a:latin typeface="Times New Roman"/>
                        <a:ea typeface="MS Mincho"/>
                      </a:endParaRPr>
                    </a:p>
                  </a:txBody>
                  <a:tcPr marL="68589" marR="68589" marT="0" marB="0"/>
                </a:tc>
                <a:tc>
                  <a:txBody>
                    <a:bodyPr/>
                    <a:lstStyle/>
                    <a:p>
                      <a:pPr algn="ctr">
                        <a:lnSpc>
                          <a:spcPct val="90000"/>
                        </a:lnSpc>
                        <a:spcAft>
                          <a:spcPts val="0"/>
                        </a:spcAft>
                      </a:pPr>
                      <a:r>
                        <a:rPr lang="en-GB" sz="1400">
                          <a:effectLst/>
                        </a:rPr>
                        <a:t>Master</a:t>
                      </a:r>
                      <a:endParaRPr lang="en-US" sz="1400">
                        <a:effectLst/>
                        <a:latin typeface="Times New Roman"/>
                        <a:ea typeface="MS Mincho"/>
                      </a:endParaRPr>
                    </a:p>
                  </a:txBody>
                  <a:tcPr marL="68589" marR="68589" marT="0" marB="0"/>
                </a:tc>
                <a:tc>
                  <a:txBody>
                    <a:bodyPr/>
                    <a:lstStyle/>
                    <a:p>
                      <a:pPr algn="ctr">
                        <a:lnSpc>
                          <a:spcPct val="90000"/>
                        </a:lnSpc>
                        <a:spcAft>
                          <a:spcPts val="0"/>
                        </a:spcAft>
                      </a:pPr>
                      <a:r>
                        <a:rPr lang="en-GB" sz="1400">
                          <a:effectLst/>
                        </a:rPr>
                        <a:t>Ph D</a:t>
                      </a:r>
                      <a:endParaRPr lang="en-US" sz="1400">
                        <a:effectLst/>
                        <a:latin typeface="Times New Roman"/>
                        <a:ea typeface="MS Mincho"/>
                      </a:endParaRPr>
                    </a:p>
                  </a:txBody>
                  <a:tcPr marL="68589" marR="68589" marT="0" marB="0"/>
                </a:tc>
                <a:tc>
                  <a:txBody>
                    <a:bodyPr/>
                    <a:lstStyle/>
                    <a:p>
                      <a:pPr algn="ctr">
                        <a:lnSpc>
                          <a:spcPct val="90000"/>
                        </a:lnSpc>
                        <a:spcAft>
                          <a:spcPts val="0"/>
                        </a:spcAft>
                      </a:pPr>
                      <a:r>
                        <a:rPr lang="en-GB" sz="1400">
                          <a:effectLst/>
                        </a:rPr>
                        <a:t>Total</a:t>
                      </a:r>
                      <a:endParaRPr lang="en-US" sz="1400">
                        <a:effectLst/>
                        <a:latin typeface="Times New Roman"/>
                        <a:ea typeface="MS Mincho"/>
                      </a:endParaRPr>
                    </a:p>
                  </a:txBody>
                  <a:tcPr marL="68589" marR="68589" marT="0" marB="0"/>
                </a:tc>
              </a:tr>
              <a:tr h="716605">
                <a:tc>
                  <a:txBody>
                    <a:bodyPr/>
                    <a:lstStyle/>
                    <a:p>
                      <a:pPr>
                        <a:lnSpc>
                          <a:spcPct val="90000"/>
                        </a:lnSpc>
                        <a:spcAft>
                          <a:spcPts val="0"/>
                        </a:spcAft>
                      </a:pPr>
                      <a:endParaRPr lang="en-GB" sz="1400" dirty="0" smtClean="0">
                        <a:effectLst/>
                      </a:endParaRPr>
                    </a:p>
                    <a:p>
                      <a:pPr>
                        <a:lnSpc>
                          <a:spcPct val="90000"/>
                        </a:lnSpc>
                        <a:spcAft>
                          <a:spcPts val="0"/>
                        </a:spcAft>
                      </a:pPr>
                      <a:r>
                        <a:rPr lang="en-GB" sz="1400" dirty="0" smtClean="0">
                          <a:effectLst/>
                        </a:rPr>
                        <a:t>National</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3,470</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6,032</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700</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10,202</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3,139</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6,632</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717</a:t>
                      </a:r>
                      <a:endParaRPr lang="en-US" sz="1400">
                        <a:effectLst/>
                        <a:latin typeface="Times New Roman"/>
                        <a:ea typeface="MS Mincho"/>
                      </a:endParaRPr>
                    </a:p>
                  </a:txBody>
                  <a:tcPr marL="68589" marR="68589" marT="0" marB="0"/>
                </a:tc>
                <a:tc>
                  <a:txBody>
                    <a:bodyPr/>
                    <a:lstStyle/>
                    <a:p>
                      <a:pPr algn="r">
                        <a:lnSpc>
                          <a:spcPct val="90000"/>
                        </a:lnSpc>
                        <a:spcAft>
                          <a:spcPts val="0"/>
                        </a:spcAft>
                      </a:pPr>
                      <a:r>
                        <a:rPr lang="en-GB" sz="1400">
                          <a:effectLst/>
                        </a:rPr>
                        <a:t>10,688</a:t>
                      </a:r>
                      <a:endParaRPr lang="en-US" sz="1400">
                        <a:effectLst/>
                        <a:latin typeface="Times New Roman"/>
                        <a:ea typeface="MS Mincho"/>
                      </a:endParaRPr>
                    </a:p>
                  </a:txBody>
                  <a:tcPr marL="68589" marR="68589" marT="0" marB="0"/>
                </a:tc>
              </a:tr>
              <a:tr h="1261312">
                <a:tc>
                  <a:txBody>
                    <a:bodyPr/>
                    <a:lstStyle/>
                    <a:p>
                      <a:pPr>
                        <a:lnSpc>
                          <a:spcPct val="90000"/>
                        </a:lnSpc>
                        <a:spcAft>
                          <a:spcPts val="0"/>
                        </a:spcAft>
                      </a:pPr>
                      <a:endParaRPr lang="en-GB" sz="1400" dirty="0" smtClean="0">
                        <a:effectLst/>
                      </a:endParaRPr>
                    </a:p>
                    <a:p>
                      <a:pPr>
                        <a:lnSpc>
                          <a:spcPct val="90000"/>
                        </a:lnSpc>
                        <a:spcAft>
                          <a:spcPts val="0"/>
                        </a:spcAft>
                      </a:pPr>
                      <a:r>
                        <a:rPr lang="en-GB" sz="1400" dirty="0" smtClean="0">
                          <a:effectLst/>
                        </a:rPr>
                        <a:t>International</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250</a:t>
                      </a:r>
                      <a:endParaRPr lang="en-US" sz="1400" dirty="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285</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105</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605</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270</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485</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119</a:t>
                      </a:r>
                      <a:endParaRPr lang="en-US" sz="1400">
                        <a:effectLst/>
                        <a:latin typeface="Times New Roman"/>
                        <a:ea typeface="MS Mincho"/>
                      </a:endParaRPr>
                    </a:p>
                  </a:txBody>
                  <a:tcPr marL="68589" marR="68589" marT="0" marB="0" anchor="ctr"/>
                </a:tc>
                <a:tc>
                  <a:txBody>
                    <a:bodyPr/>
                    <a:lstStyle/>
                    <a:p>
                      <a:pPr algn="r">
                        <a:lnSpc>
                          <a:spcPct val="90000"/>
                        </a:lnSpc>
                        <a:spcAft>
                          <a:spcPts val="0"/>
                        </a:spcAft>
                      </a:pPr>
                      <a:r>
                        <a:rPr lang="en-GB" sz="1400">
                          <a:effectLst/>
                        </a:rPr>
                        <a:t>874</a:t>
                      </a:r>
                      <a:endParaRPr lang="en-US" sz="1400">
                        <a:effectLst/>
                        <a:latin typeface="Times New Roman"/>
                        <a:ea typeface="MS Mincho"/>
                      </a:endParaRPr>
                    </a:p>
                  </a:txBody>
                  <a:tcPr marL="68589" marR="68589" marT="0" marB="0" anchor="ctr"/>
                </a:tc>
              </a:tr>
              <a:tr h="591461">
                <a:tc>
                  <a:txBody>
                    <a:bodyPr/>
                    <a:lstStyle/>
                    <a:p>
                      <a:pPr>
                        <a:lnSpc>
                          <a:spcPct val="90000"/>
                        </a:lnSpc>
                        <a:spcAft>
                          <a:spcPts val="0"/>
                        </a:spcAft>
                      </a:pPr>
                      <a:endParaRPr lang="en-GB" sz="1400" dirty="0" smtClean="0">
                        <a:effectLst/>
                      </a:endParaRPr>
                    </a:p>
                    <a:p>
                      <a:pPr>
                        <a:lnSpc>
                          <a:spcPct val="90000"/>
                        </a:lnSpc>
                        <a:spcAft>
                          <a:spcPts val="0"/>
                        </a:spcAft>
                      </a:pPr>
                      <a:r>
                        <a:rPr lang="en-GB" sz="1400" dirty="0" smtClean="0">
                          <a:effectLst/>
                        </a:rPr>
                        <a:t>Total </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3,720</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3,617</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805</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10,842</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3,409</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7,117</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836</a:t>
                      </a:r>
                      <a:endParaRPr lang="en-US" sz="1400" dirty="0">
                        <a:effectLst/>
                        <a:latin typeface="Times New Roman"/>
                        <a:ea typeface="MS Mincho"/>
                      </a:endParaRPr>
                    </a:p>
                  </a:txBody>
                  <a:tcPr marL="68589" marR="68589" marT="0" marB="0"/>
                </a:tc>
                <a:tc>
                  <a:txBody>
                    <a:bodyPr/>
                    <a:lstStyle/>
                    <a:p>
                      <a:pPr algn="r">
                        <a:lnSpc>
                          <a:spcPct val="90000"/>
                        </a:lnSpc>
                        <a:spcAft>
                          <a:spcPts val="0"/>
                        </a:spcAft>
                      </a:pPr>
                      <a:r>
                        <a:rPr lang="en-GB" sz="1400" dirty="0">
                          <a:effectLst/>
                        </a:rPr>
                        <a:t>1,1362</a:t>
                      </a:r>
                      <a:endParaRPr lang="en-US" sz="1400" dirty="0">
                        <a:effectLst/>
                        <a:latin typeface="Times New Roman"/>
                        <a:ea typeface="MS Mincho"/>
                      </a:endParaRPr>
                    </a:p>
                  </a:txBody>
                  <a:tcPr marL="68589" marR="68589" marT="0" marB="0"/>
                </a:tc>
              </a:tr>
            </a:tbl>
          </a:graphicData>
        </a:graphic>
      </p:graphicFrame>
      <p:sp>
        <p:nvSpPr>
          <p:cNvPr id="5" name="Rectangle 4"/>
          <p:cNvSpPr/>
          <p:nvPr/>
        </p:nvSpPr>
        <p:spPr>
          <a:xfrm>
            <a:off x="914400" y="272646"/>
            <a:ext cx="7924800" cy="830997"/>
          </a:xfrm>
          <a:prstGeom prst="rect">
            <a:avLst/>
          </a:prstGeom>
        </p:spPr>
        <p:txBody>
          <a:bodyPr wrap="square">
            <a:spAutoFit/>
          </a:bodyPr>
          <a:lstStyle/>
          <a:p>
            <a:pPr lvl="0" algn="ctr" fontAlgn="base">
              <a:lnSpc>
                <a:spcPct val="150000"/>
              </a:lnSpc>
              <a:spcBef>
                <a:spcPct val="0"/>
              </a:spcBef>
              <a:spcAft>
                <a:spcPct val="0"/>
              </a:spcAft>
            </a:pPr>
            <a:r>
              <a:rPr lang="en-US" sz="3200" b="1" dirty="0"/>
              <a:t>1</a:t>
            </a:r>
            <a:r>
              <a:rPr lang="en-US" sz="3200" b="1" dirty="0" smtClean="0"/>
              <a:t>-</a:t>
            </a:r>
            <a:r>
              <a:rPr lang="km-KH" sz="3200" b="1" dirty="0" smtClean="0"/>
              <a:t> </a:t>
            </a:r>
            <a:r>
              <a:rPr lang="en-US" sz="3200" b="1" dirty="0"/>
              <a:t>Higher Education </a:t>
            </a:r>
            <a:r>
              <a:rPr lang="en-US" sz="3200" b="1" dirty="0" smtClean="0"/>
              <a:t>System (con.2) </a:t>
            </a:r>
            <a:endParaRPr lang="en-US" sz="3200" b="1" dirty="0"/>
          </a:p>
        </p:txBody>
      </p:sp>
    </p:spTree>
    <p:extLst>
      <p:ext uri="{BB962C8B-B14F-4D97-AF65-F5344CB8AC3E}">
        <p14:creationId xmlns:p14="http://schemas.microsoft.com/office/powerpoint/2010/main" val="6077135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8229600" cy="692696"/>
          </a:xfrm>
        </p:spPr>
        <p:txBody>
          <a:bodyPr rtlCol="0">
            <a:normAutofit/>
          </a:bodyPr>
          <a:lstStyle/>
          <a:p>
            <a:pPr algn="ctr" eaLnBrk="1" fontAlgn="auto" hangingPunct="1">
              <a:spcAft>
                <a:spcPts val="0"/>
              </a:spcAft>
              <a:defRPr/>
            </a:pPr>
            <a:r>
              <a:rPr lang="en-US" sz="2800" dirty="0" smtClean="0"/>
              <a:t>Students  Enrollment </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36124597"/>
              </p:ext>
            </p:extLst>
          </p:nvPr>
        </p:nvGraphicFramePr>
        <p:xfrm>
          <a:off x="537888" y="1905000"/>
          <a:ext cx="8569326" cy="4395784"/>
        </p:xfrm>
        <a:graphic>
          <a:graphicData uri="http://schemas.openxmlformats.org/drawingml/2006/table">
            <a:tbl>
              <a:tblPr firstRow="1" bandRow="1">
                <a:tableStyleId>{5C22544A-7EE6-4342-B048-85BDC9FD1C3A}</a:tableStyleId>
              </a:tblPr>
              <a:tblGrid>
                <a:gridCol w="1912677"/>
                <a:gridCol w="1515587"/>
                <a:gridCol w="1776121"/>
                <a:gridCol w="1776121"/>
                <a:gridCol w="1551523"/>
                <a:gridCol w="37297"/>
              </a:tblGrid>
              <a:tr h="615127">
                <a:tc rowSpan="2">
                  <a:txBody>
                    <a:bodyPr/>
                    <a:lstStyle/>
                    <a:p>
                      <a:pPr>
                        <a:lnSpc>
                          <a:spcPct val="115000"/>
                        </a:lnSpc>
                        <a:spcAft>
                          <a:spcPts val="0"/>
                        </a:spcAft>
                      </a:pPr>
                      <a:r>
                        <a:rPr lang="en-US" sz="1800" kern="1200" dirty="0">
                          <a:effectLst/>
                        </a:rPr>
                        <a:t>Degree</a:t>
                      </a:r>
                      <a:endParaRPr lang="en-US" sz="1100" dirty="0">
                        <a:effectLst/>
                        <a:latin typeface="Calibri"/>
                        <a:ea typeface="Calibri"/>
                        <a:cs typeface="DaunPenh"/>
                      </a:endParaRPr>
                    </a:p>
                  </a:txBody>
                  <a:tcPr marL="91444" marR="91444" marT="45716" marB="45716"/>
                </a:tc>
                <a:tc gridSpan="2">
                  <a:txBody>
                    <a:bodyPr/>
                    <a:lstStyle/>
                    <a:p>
                      <a:pPr algn="ctr">
                        <a:lnSpc>
                          <a:spcPct val="115000"/>
                        </a:lnSpc>
                        <a:spcAft>
                          <a:spcPts val="0"/>
                        </a:spcAft>
                      </a:pPr>
                      <a:r>
                        <a:rPr lang="en-US" sz="1800" kern="1200">
                          <a:effectLst/>
                        </a:rPr>
                        <a:t>2006-2007</a:t>
                      </a:r>
                      <a:endParaRPr lang="en-US" sz="1100">
                        <a:effectLst/>
                        <a:latin typeface="Calibri"/>
                        <a:ea typeface="Calibri"/>
                        <a:cs typeface="DaunPenh"/>
                      </a:endParaRPr>
                    </a:p>
                  </a:txBody>
                  <a:tcPr marL="91444" marR="91444" marT="45716" marB="45716"/>
                </a:tc>
                <a:tc hMerge="1">
                  <a:txBody>
                    <a:bodyPr/>
                    <a:lstStyle/>
                    <a:p>
                      <a:endParaRPr lang="en-US"/>
                    </a:p>
                  </a:txBody>
                  <a:tcPr/>
                </a:tc>
                <a:tc gridSpan="2">
                  <a:txBody>
                    <a:bodyPr/>
                    <a:lstStyle/>
                    <a:p>
                      <a:pPr algn="ctr">
                        <a:lnSpc>
                          <a:spcPct val="115000"/>
                        </a:lnSpc>
                        <a:spcAft>
                          <a:spcPts val="0"/>
                        </a:spcAft>
                      </a:pPr>
                      <a:r>
                        <a:rPr lang="en-US" sz="1800" kern="1200">
                          <a:effectLst/>
                        </a:rPr>
                        <a:t>2014-2015</a:t>
                      </a:r>
                      <a:endParaRPr lang="en-US" sz="1100">
                        <a:effectLst/>
                        <a:latin typeface="Calibri"/>
                        <a:ea typeface="Calibri"/>
                        <a:cs typeface="DaunPenh"/>
                      </a:endParaRPr>
                    </a:p>
                  </a:txBody>
                  <a:tcPr marL="91444" marR="91444" marT="45716" marB="45716"/>
                </a:tc>
                <a:tc hMerge="1">
                  <a:txBody>
                    <a:bodyPr/>
                    <a:lstStyle/>
                    <a:p>
                      <a:endParaRPr lang="en-US"/>
                    </a:p>
                  </a:txBody>
                  <a:tcPr/>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615127">
                <a:tc vMerge="1">
                  <a:txBody>
                    <a:bodyPr/>
                    <a:lstStyle/>
                    <a:p>
                      <a:endParaRPr lang="en-US"/>
                    </a:p>
                  </a:txBody>
                  <a:tcPr/>
                </a:tc>
                <a:tc>
                  <a:txBody>
                    <a:bodyPr/>
                    <a:lstStyle/>
                    <a:p>
                      <a:pPr algn="ctr">
                        <a:lnSpc>
                          <a:spcPct val="115000"/>
                        </a:lnSpc>
                        <a:spcAft>
                          <a:spcPts val="0"/>
                        </a:spcAft>
                      </a:pPr>
                      <a:r>
                        <a:rPr lang="en-US" sz="1800" kern="1200">
                          <a:effectLst/>
                        </a:rPr>
                        <a:t>Total</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dirty="0">
                          <a:effectLst/>
                        </a:rPr>
                        <a:t>Female</a:t>
                      </a:r>
                      <a:endParaRPr lang="en-US" sz="1100" dirty="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Total</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Female</a:t>
                      </a:r>
                      <a:endParaRPr lang="en-US" sz="1100">
                        <a:effectLst/>
                        <a:latin typeface="Calibri"/>
                        <a:ea typeface="Calibri"/>
                        <a:cs typeface="DaunPenh"/>
                      </a:endParaRPr>
                    </a:p>
                  </a:txBody>
                  <a:tcPr marL="91444" marR="91444" marT="45716" marB="45716"/>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615127">
                <a:tc>
                  <a:txBody>
                    <a:bodyPr/>
                    <a:lstStyle/>
                    <a:p>
                      <a:pPr>
                        <a:lnSpc>
                          <a:spcPct val="115000"/>
                        </a:lnSpc>
                        <a:spcAft>
                          <a:spcPts val="0"/>
                        </a:spcAft>
                      </a:pPr>
                      <a:r>
                        <a:rPr lang="en-US" sz="1800" kern="1200">
                          <a:effectLst/>
                        </a:rPr>
                        <a:t>Doctoral</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448</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dirty="0">
                          <a:effectLst/>
                        </a:rPr>
                        <a:t>6.47%</a:t>
                      </a:r>
                      <a:endParaRPr lang="en-US" sz="1100" dirty="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1,181</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5%</a:t>
                      </a:r>
                      <a:endParaRPr lang="en-US" sz="1100">
                        <a:effectLst/>
                        <a:latin typeface="Calibri"/>
                        <a:ea typeface="Calibri"/>
                        <a:cs typeface="DaunPenh"/>
                      </a:endParaRPr>
                    </a:p>
                  </a:txBody>
                  <a:tcPr marL="91444" marR="91444" marT="45716" marB="45716"/>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615127">
                <a:tc>
                  <a:txBody>
                    <a:bodyPr/>
                    <a:lstStyle/>
                    <a:p>
                      <a:pPr>
                        <a:lnSpc>
                          <a:spcPct val="115000"/>
                        </a:lnSpc>
                        <a:spcAft>
                          <a:spcPts val="0"/>
                        </a:spcAft>
                      </a:pPr>
                      <a:r>
                        <a:rPr lang="en-US" sz="1800" kern="1200">
                          <a:effectLst/>
                        </a:rPr>
                        <a:t>Master</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8,830</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15.48%</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18,010</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20.9%</a:t>
                      </a:r>
                      <a:endParaRPr lang="en-US" sz="1100">
                        <a:effectLst/>
                        <a:latin typeface="Calibri"/>
                        <a:ea typeface="Calibri"/>
                        <a:cs typeface="DaunPenh"/>
                      </a:endParaRPr>
                    </a:p>
                  </a:txBody>
                  <a:tcPr marL="91444" marR="91444" marT="45716" marB="45716"/>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615127">
                <a:tc>
                  <a:txBody>
                    <a:bodyPr/>
                    <a:lstStyle/>
                    <a:p>
                      <a:pPr>
                        <a:lnSpc>
                          <a:spcPct val="115000"/>
                        </a:lnSpc>
                        <a:spcAft>
                          <a:spcPts val="0"/>
                        </a:spcAft>
                      </a:pPr>
                      <a:r>
                        <a:rPr lang="en-US" sz="1800" kern="1200">
                          <a:effectLst/>
                        </a:rPr>
                        <a:t>Bachelor</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92,340</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35.18%</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214,266</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43.2%</a:t>
                      </a:r>
                      <a:endParaRPr lang="en-US" sz="1100">
                        <a:effectLst/>
                        <a:latin typeface="Calibri"/>
                        <a:ea typeface="Calibri"/>
                        <a:cs typeface="DaunPenh"/>
                      </a:endParaRPr>
                    </a:p>
                  </a:txBody>
                  <a:tcPr marL="91444" marR="91444" marT="45716" marB="45716"/>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615127">
                <a:tc>
                  <a:txBody>
                    <a:bodyPr/>
                    <a:lstStyle/>
                    <a:p>
                      <a:pPr>
                        <a:lnSpc>
                          <a:spcPct val="115000"/>
                        </a:lnSpc>
                        <a:spcAft>
                          <a:spcPts val="0"/>
                        </a:spcAft>
                      </a:pPr>
                      <a:r>
                        <a:rPr lang="en-US" sz="1800" kern="1200" dirty="0">
                          <a:effectLst/>
                        </a:rPr>
                        <a:t>Associate</a:t>
                      </a:r>
                      <a:endParaRPr lang="en-US" sz="1100" dirty="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15,802</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28.97%</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15,635</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46.7%</a:t>
                      </a:r>
                      <a:endParaRPr lang="en-US" sz="1100">
                        <a:effectLst/>
                        <a:latin typeface="Calibri"/>
                        <a:ea typeface="Calibri"/>
                        <a:cs typeface="DaunPenh"/>
                      </a:endParaRPr>
                    </a:p>
                  </a:txBody>
                  <a:tcPr marL="91444" marR="91444" marT="45716" marB="45716"/>
                </a:tc>
                <a:tc>
                  <a:txBody>
                    <a:bodyPr/>
                    <a:lstStyle/>
                    <a:p>
                      <a:pPr>
                        <a:lnSpc>
                          <a:spcPct val="115000"/>
                        </a:lnSpc>
                        <a:spcAft>
                          <a:spcPts val="1000"/>
                        </a:spcAft>
                      </a:pPr>
                      <a:r>
                        <a:rPr lang="en-US" sz="1100">
                          <a:effectLst/>
                        </a:rPr>
                        <a:t> </a:t>
                      </a:r>
                      <a:endParaRPr lang="en-US" sz="1100">
                        <a:effectLst/>
                        <a:latin typeface="Calibri"/>
                        <a:ea typeface="Calibri"/>
                        <a:cs typeface="DaunPenh"/>
                      </a:endParaRPr>
                    </a:p>
                  </a:txBody>
                  <a:tcPr marL="0" marR="0" marT="0" marB="0" anchor="ctr"/>
                </a:tc>
              </a:tr>
              <a:tr h="705022">
                <a:tc>
                  <a:txBody>
                    <a:bodyPr/>
                    <a:lstStyle/>
                    <a:p>
                      <a:pPr>
                        <a:lnSpc>
                          <a:spcPct val="115000"/>
                        </a:lnSpc>
                        <a:spcAft>
                          <a:spcPts val="0"/>
                        </a:spcAft>
                      </a:pPr>
                      <a:r>
                        <a:rPr lang="en-US" sz="1800" kern="1200">
                          <a:effectLst/>
                        </a:rPr>
                        <a:t>Grand Total</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117,420</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32.75%</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dirty="0">
                          <a:effectLst/>
                        </a:rPr>
                        <a:t>249,092</a:t>
                      </a:r>
                      <a:endParaRPr lang="en-US" sz="1100" dirty="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a:effectLst/>
                        </a:rPr>
                        <a:t>37.17%</a:t>
                      </a:r>
                      <a:endParaRPr lang="en-US" sz="1100">
                        <a:effectLst/>
                        <a:latin typeface="Calibri"/>
                        <a:ea typeface="Calibri"/>
                        <a:cs typeface="DaunPenh"/>
                      </a:endParaRPr>
                    </a:p>
                  </a:txBody>
                  <a:tcPr marL="91444" marR="91444" marT="45716" marB="45716"/>
                </a:tc>
                <a:tc>
                  <a:txBody>
                    <a:bodyPr/>
                    <a:lstStyle/>
                    <a:p>
                      <a:pPr algn="ctr">
                        <a:lnSpc>
                          <a:spcPct val="115000"/>
                        </a:lnSpc>
                        <a:spcAft>
                          <a:spcPts val="0"/>
                        </a:spcAft>
                      </a:pPr>
                      <a:r>
                        <a:rPr lang="en-US" sz="1800" kern="1200" dirty="0">
                          <a:effectLst/>
                        </a:rPr>
                        <a:t> </a:t>
                      </a:r>
                      <a:endParaRPr lang="en-US" sz="1100" dirty="0">
                        <a:effectLst/>
                        <a:latin typeface="Calibri"/>
                        <a:ea typeface="Calibri"/>
                        <a:cs typeface="DaunPenh"/>
                      </a:endParaRPr>
                    </a:p>
                  </a:txBody>
                  <a:tcPr marL="0" marR="0" marT="0" marB="0"/>
                </a:tc>
              </a:tr>
            </a:tbl>
          </a:graphicData>
        </a:graphic>
      </p:graphicFrame>
      <p:sp>
        <p:nvSpPr>
          <p:cNvPr id="5" name="Slide Number Placeholder 4"/>
          <p:cNvSpPr>
            <a:spLocks noGrp="1"/>
          </p:cNvSpPr>
          <p:nvPr>
            <p:ph type="sldNum" sz="quarter" idx="12"/>
          </p:nvPr>
        </p:nvSpPr>
        <p:spPr/>
        <p:txBody>
          <a:bodyPr>
            <a:normAutofit fontScale="92500" lnSpcReduction="10000"/>
          </a:bodyPr>
          <a:lstStyle/>
          <a:p>
            <a:pPr>
              <a:defRPr/>
            </a:pPr>
            <a:fld id="{77C723AE-7528-49D9-92CC-7EF3F2DF0039}" type="slidenum">
              <a:rPr lang="en-US"/>
              <a:pPr>
                <a:defRPr/>
              </a:pPr>
              <a:t>7</a:t>
            </a:fld>
            <a:endParaRPr lang="en-US"/>
          </a:p>
        </p:txBody>
      </p:sp>
      <p:sp>
        <p:nvSpPr>
          <p:cNvPr id="6" name="Title 1"/>
          <p:cNvSpPr txBox="1">
            <a:spLocks/>
          </p:cNvSpPr>
          <p:nvPr/>
        </p:nvSpPr>
        <p:spPr>
          <a:xfrm>
            <a:off x="767686" y="152400"/>
            <a:ext cx="7690513" cy="845096"/>
          </a:xfrm>
          <a:prstGeom prst="rect">
            <a:avLst/>
          </a:prstGeom>
        </p:spPr>
        <p:txBody>
          <a:bodyPr vert="horz" rtlCol="0" anchor="ctr">
            <a:norm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defRPr/>
            </a:pPr>
            <a:r>
              <a:rPr lang="en-US" sz="2800" dirty="0" smtClean="0"/>
              <a:t> </a:t>
            </a:r>
            <a:endParaRPr lang="en-US" sz="2800" dirty="0"/>
          </a:p>
        </p:txBody>
      </p:sp>
      <p:sp>
        <p:nvSpPr>
          <p:cNvPr id="8" name="Rectangle 7"/>
          <p:cNvSpPr/>
          <p:nvPr/>
        </p:nvSpPr>
        <p:spPr>
          <a:xfrm>
            <a:off x="914400" y="272646"/>
            <a:ext cx="7924800" cy="830997"/>
          </a:xfrm>
          <a:prstGeom prst="rect">
            <a:avLst/>
          </a:prstGeom>
        </p:spPr>
        <p:txBody>
          <a:bodyPr wrap="square">
            <a:spAutoFit/>
          </a:bodyPr>
          <a:lstStyle/>
          <a:p>
            <a:pPr lvl="0" algn="ctr" fontAlgn="base">
              <a:lnSpc>
                <a:spcPct val="150000"/>
              </a:lnSpc>
              <a:spcBef>
                <a:spcPct val="0"/>
              </a:spcBef>
              <a:spcAft>
                <a:spcPct val="0"/>
              </a:spcAft>
            </a:pPr>
            <a:r>
              <a:rPr lang="en-US" sz="3200" b="1" dirty="0"/>
              <a:t>2</a:t>
            </a:r>
            <a:r>
              <a:rPr lang="en-US" sz="3200" b="1" dirty="0" smtClean="0"/>
              <a:t>-</a:t>
            </a:r>
            <a:r>
              <a:rPr lang="km-KH" sz="3200" b="1" dirty="0" smtClean="0"/>
              <a:t> </a:t>
            </a:r>
            <a:r>
              <a:rPr lang="en-US" sz="3200" b="1" dirty="0"/>
              <a:t>Higher Education </a:t>
            </a:r>
            <a:r>
              <a:rPr lang="en-US" sz="3200" b="1" dirty="0" smtClean="0"/>
              <a:t>System (con.3) </a:t>
            </a:r>
            <a:endParaRPr lang="en-US" sz="3200" b="1" dirty="0"/>
          </a:p>
        </p:txBody>
      </p:sp>
    </p:spTree>
    <p:extLst>
      <p:ext uri="{BB962C8B-B14F-4D97-AF65-F5344CB8AC3E}">
        <p14:creationId xmlns:p14="http://schemas.microsoft.com/office/powerpoint/2010/main" val="2292699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119"/>
            <a:ext cx="8610600" cy="924459"/>
          </a:xfrm>
        </p:spPr>
        <p:txBody>
          <a:bodyPr rtlCol="0">
            <a:noAutofit/>
          </a:bodyPr>
          <a:lstStyle/>
          <a:p>
            <a:pPr algn="ctr">
              <a:defRPr/>
            </a:pPr>
            <a:r>
              <a:rPr lang="en-US" sz="1800" b="1" dirty="0">
                <a:solidFill>
                  <a:schemeClr val="tx1"/>
                </a:solidFill>
                <a:latin typeface="+mn-lt"/>
                <a:ea typeface="+mn-ea"/>
                <a:cs typeface="+mn-cs"/>
              </a:rPr>
              <a:t>1</a:t>
            </a:r>
            <a:r>
              <a:rPr lang="en-US" sz="1800" b="1" dirty="0" smtClean="0">
                <a:solidFill>
                  <a:schemeClr val="tx1"/>
                </a:solidFill>
                <a:latin typeface="+mn-lt"/>
                <a:ea typeface="+mn-ea"/>
                <a:cs typeface="+mn-cs"/>
              </a:rPr>
              <a:t>- </a:t>
            </a:r>
            <a:r>
              <a:rPr lang="en-US" sz="1800" b="1" dirty="0"/>
              <a:t>Higher Education System </a:t>
            </a:r>
            <a:r>
              <a:rPr lang="en-US" sz="1800" b="1" dirty="0" smtClean="0"/>
              <a:t> (con. 4)</a:t>
            </a:r>
            <a:r>
              <a:rPr lang="en-US" sz="1600" b="1" dirty="0" smtClean="0"/>
              <a:t/>
            </a:r>
            <a:br>
              <a:rPr lang="en-US" sz="1600" b="1" dirty="0" smtClean="0"/>
            </a:br>
            <a:r>
              <a:rPr lang="en-US" sz="1600" b="1" dirty="0" smtClean="0">
                <a:solidFill>
                  <a:schemeClr val="tx1"/>
                </a:solidFill>
                <a:latin typeface="+mn-lt"/>
                <a:ea typeface="+mn-ea"/>
                <a:cs typeface="+mn-cs"/>
              </a:rPr>
              <a:t>Curriculum</a:t>
            </a:r>
            <a:r>
              <a:rPr lang="en-US" sz="1600" dirty="0" smtClean="0">
                <a:solidFill>
                  <a:schemeClr val="tx1"/>
                </a:solidFill>
                <a:latin typeface="+mn-lt"/>
                <a:ea typeface="+mn-ea"/>
                <a:cs typeface="+mn-cs"/>
              </a:rPr>
              <a:t> </a:t>
            </a:r>
            <a:r>
              <a:rPr lang="en-US" sz="1600" b="1" dirty="0" smtClean="0">
                <a:solidFill>
                  <a:schemeClr val="tx1"/>
                </a:solidFill>
                <a:latin typeface="+mn-lt"/>
                <a:ea typeface="+mn-ea"/>
                <a:cs typeface="+mn-cs"/>
              </a:rPr>
              <a:t>Mismatched Undergraduate Training Distribution by Fields (2011-2012</a:t>
            </a:r>
            <a:r>
              <a:rPr lang="en-US" sz="1600" b="1" dirty="0">
                <a:solidFill>
                  <a:schemeClr val="tx1"/>
                </a:solidFill>
                <a:latin typeface="+mn-lt"/>
                <a:ea typeface="+mn-ea"/>
                <a:cs typeface="+mn-cs"/>
              </a:rPr>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8239261"/>
              </p:ext>
            </p:extLst>
          </p:nvPr>
        </p:nvGraphicFramePr>
        <p:xfrm>
          <a:off x="304800" y="1524000"/>
          <a:ext cx="85344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2"/>
          </p:nvPr>
        </p:nvSpPr>
        <p:spPr/>
        <p:txBody>
          <a:bodyPr/>
          <a:lstStyle/>
          <a:p>
            <a:pPr>
              <a:defRPr/>
            </a:pPr>
            <a:fld id="{A429CF4F-1462-40AA-9C34-0383028AB15A}" type="slidenum">
              <a:rPr lang="en-US"/>
              <a:pPr>
                <a:defRPr/>
              </a:pPr>
              <a:t>8</a:t>
            </a:fld>
            <a:endParaRPr lang="en-US"/>
          </a:p>
        </p:txBody>
      </p:sp>
    </p:spTree>
    <p:extLst>
      <p:ext uri="{BB962C8B-B14F-4D97-AF65-F5344CB8AC3E}">
        <p14:creationId xmlns:p14="http://schemas.microsoft.com/office/powerpoint/2010/main" val="3618219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28600"/>
            <a:ext cx="8839200" cy="609600"/>
          </a:xfrm>
        </p:spPr>
        <p:txBody>
          <a:bodyPr>
            <a:normAutofit fontScale="90000"/>
          </a:bodyPr>
          <a:lstStyle/>
          <a:p>
            <a:pPr algn="ctr"/>
            <a:r>
              <a:rPr lang="en-US" sz="2400" b="1" dirty="0">
                <a:solidFill>
                  <a:schemeClr val="tx1"/>
                </a:solidFill>
              </a:rPr>
              <a:t>1- </a:t>
            </a:r>
            <a:r>
              <a:rPr lang="en-US" sz="2400" b="1" dirty="0"/>
              <a:t>Higher Education System  (con. </a:t>
            </a:r>
            <a:r>
              <a:rPr lang="en-US" sz="2400" b="1" dirty="0" smtClean="0"/>
              <a:t>5)</a:t>
            </a:r>
            <a:r>
              <a:rPr lang="en-US" sz="2400" b="1" dirty="0"/>
              <a:t/>
            </a:r>
            <a:br>
              <a:rPr lang="en-US" sz="2400" b="1" dirty="0"/>
            </a:br>
            <a:r>
              <a:rPr lang="en-US" sz="2000" dirty="0">
                <a:effectLst/>
              </a:rPr>
              <a:t>HE Policy Reform: Strengthening </a:t>
            </a:r>
            <a:r>
              <a:rPr lang="en-US" sz="2000" dirty="0" smtClean="0">
                <a:effectLst/>
              </a:rPr>
              <a:t>Accreditation (IQA &amp; EQA) </a:t>
            </a:r>
            <a:r>
              <a:rPr lang="en-US" sz="2000" dirty="0">
                <a:effectLst/>
              </a:rPr>
              <a:t/>
            </a:r>
            <a:br>
              <a:rPr lang="en-US" sz="2000" dirty="0">
                <a:effectLst/>
              </a:rPr>
            </a:br>
            <a:r>
              <a:rPr lang="en-US" sz="2400" b="1" dirty="0" smtClean="0"/>
              <a:t> </a:t>
            </a:r>
            <a:r>
              <a:rPr lang="en-US" sz="1800" dirty="0" smtClean="0">
                <a:solidFill>
                  <a:schemeClr val="tx1"/>
                </a:solidFill>
              </a:rPr>
              <a:t>Quality </a:t>
            </a:r>
            <a:r>
              <a:rPr lang="en-US" sz="1800" dirty="0">
                <a:solidFill>
                  <a:schemeClr val="tx1"/>
                </a:solidFill>
              </a:rPr>
              <a:t>Assurance in </a:t>
            </a:r>
            <a:r>
              <a:rPr lang="en-US" sz="1800" dirty="0" smtClean="0">
                <a:solidFill>
                  <a:schemeClr val="tx1"/>
                </a:solidFill>
              </a:rPr>
              <a:t>Higher Education</a:t>
            </a:r>
            <a:endParaRPr lang="en-US" sz="1800" i="1" dirty="0">
              <a:solidFill>
                <a:srgbClr val="00FF00"/>
              </a:solidFill>
              <a:latin typeface="Arial Black" panose="020B0A04020102020204" pitchFamily="34" charset="0"/>
            </a:endParaRPr>
          </a:p>
        </p:txBody>
      </p:sp>
      <p:sp>
        <p:nvSpPr>
          <p:cNvPr id="3" name="Slide Number Placeholder 2"/>
          <p:cNvSpPr>
            <a:spLocks noGrp="1"/>
          </p:cNvSpPr>
          <p:nvPr>
            <p:ph type="sldNum" sz="quarter" idx="12"/>
          </p:nvPr>
        </p:nvSpPr>
        <p:spPr/>
        <p:txBody>
          <a:bodyPr/>
          <a:lstStyle/>
          <a:p>
            <a:fld id="{E2F8BF0A-CAC1-4702-92C0-430548DF82DA}" type="slidenum">
              <a:rPr lang="en-US" smtClean="0"/>
              <a:t>9</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201681810"/>
              </p:ext>
            </p:extLst>
          </p:nvPr>
        </p:nvGraphicFramePr>
        <p:xfrm>
          <a:off x="0" y="990600"/>
          <a:ext cx="8991601" cy="5804391"/>
        </p:xfrm>
        <a:graphic>
          <a:graphicData uri="http://schemas.openxmlformats.org/drawingml/2006/table">
            <a:tbl>
              <a:tblPr firstRow="1" bandRow="1">
                <a:tableStyleId>{5C22544A-7EE6-4342-B048-85BDC9FD1C3A}</a:tableStyleId>
              </a:tblPr>
              <a:tblGrid>
                <a:gridCol w="817419"/>
                <a:gridCol w="4087091"/>
                <a:gridCol w="4087091"/>
              </a:tblGrid>
              <a:tr h="520212">
                <a:tc>
                  <a:txBody>
                    <a:bodyPr/>
                    <a:lstStyle/>
                    <a:p>
                      <a:r>
                        <a:rPr lang="en-US" dirty="0" smtClean="0"/>
                        <a:t>No.</a:t>
                      </a:r>
                      <a:endParaRPr lang="en-US" dirty="0"/>
                    </a:p>
                  </a:txBody>
                  <a:tcPr/>
                </a:tc>
                <a:tc>
                  <a:txBody>
                    <a:bodyPr/>
                    <a:lstStyle/>
                    <a:p>
                      <a:r>
                        <a:rPr lang="en-US" dirty="0" smtClean="0"/>
                        <a:t>Standard</a:t>
                      </a:r>
                      <a:r>
                        <a:rPr lang="en-US" baseline="0" dirty="0" smtClean="0"/>
                        <a:t> 2010 (264 indicators)</a:t>
                      </a:r>
                    </a:p>
                    <a:p>
                      <a:r>
                        <a:rPr lang="en-US" baseline="0" dirty="0" smtClean="0"/>
                        <a:t>2003-2013: Foundation Program  </a:t>
                      </a:r>
                    </a:p>
                    <a:p>
                      <a:r>
                        <a:rPr lang="en-US" baseline="0" dirty="0" smtClean="0"/>
                        <a:t>                      Assessment</a:t>
                      </a:r>
                      <a:endParaRPr lang="en-US" dirty="0"/>
                    </a:p>
                  </a:txBody>
                  <a:tcPr/>
                </a:tc>
                <a:tc>
                  <a:txBody>
                    <a:bodyPr/>
                    <a:lstStyle/>
                    <a:p>
                      <a:r>
                        <a:rPr lang="en-US" dirty="0" smtClean="0"/>
                        <a:t>New standard (73 indicators)</a:t>
                      </a:r>
                    </a:p>
                    <a:p>
                      <a:r>
                        <a:rPr lang="en-US" dirty="0" smtClean="0"/>
                        <a:t>2013-now :  Strengthening  IQA &amp; EQA</a:t>
                      </a:r>
                      <a:endParaRPr lang="en-US" sz="1600" b="1" i="0" dirty="0" smtClean="0">
                        <a:solidFill>
                          <a:srgbClr val="002060"/>
                        </a:solidFill>
                      </a:endParaRPr>
                    </a:p>
                    <a:p>
                      <a:r>
                        <a:rPr lang="en-US" sz="1600" b="1" i="0" dirty="0" smtClean="0">
                          <a:solidFill>
                            <a:srgbClr val="002060"/>
                          </a:solidFill>
                          <a:latin typeface="Trebuchet MS" panose="020B0603020202020204" pitchFamily="34" charset="0"/>
                        </a:rPr>
                        <a:t>(based-outcomes Assessment/Procedure)</a:t>
                      </a:r>
                      <a:endParaRPr lang="en-US" sz="1600" b="1" i="0" dirty="0">
                        <a:solidFill>
                          <a:srgbClr val="002060"/>
                        </a:solidFill>
                      </a:endParaRPr>
                    </a:p>
                  </a:txBody>
                  <a:tcPr/>
                </a:tc>
              </a:tr>
              <a:tr h="520212">
                <a:tc>
                  <a:txBody>
                    <a:bodyPr/>
                    <a:lstStyle/>
                    <a:p>
                      <a:r>
                        <a:rPr lang="en-US" dirty="0" smtClean="0"/>
                        <a:t>1</a:t>
                      </a:r>
                      <a:endParaRPr lang="en-US" dirty="0"/>
                    </a:p>
                  </a:txBody>
                  <a:tcPr/>
                </a:tc>
                <a:tc>
                  <a:txBody>
                    <a:bodyPr/>
                    <a:lstStyle/>
                    <a:p>
                      <a:r>
                        <a:rPr lang="en-US" dirty="0" smtClean="0"/>
                        <a:t>Mission (13)</a:t>
                      </a:r>
                      <a:endParaRPr lang="en-US" dirty="0"/>
                    </a:p>
                  </a:txBody>
                  <a:tcPr/>
                </a:tc>
                <a:tc>
                  <a:txBody>
                    <a:bodyPr/>
                    <a:lstStyle/>
                    <a:p>
                      <a:r>
                        <a:rPr lang="en-US" dirty="0" smtClean="0"/>
                        <a:t>Vision, Mission</a:t>
                      </a:r>
                      <a:r>
                        <a:rPr lang="en-US" baseline="0" dirty="0" smtClean="0"/>
                        <a:t> and Goals (3)</a:t>
                      </a:r>
                      <a:endParaRPr lang="en-US" dirty="0"/>
                    </a:p>
                  </a:txBody>
                  <a:tcPr/>
                </a:tc>
              </a:tr>
              <a:tr h="728295">
                <a:tc>
                  <a:txBody>
                    <a:bodyPr/>
                    <a:lstStyle/>
                    <a:p>
                      <a:r>
                        <a:rPr lang="en-US" dirty="0" smtClean="0"/>
                        <a:t>2</a:t>
                      </a:r>
                      <a:endParaRPr lang="en-US" dirty="0"/>
                    </a:p>
                  </a:txBody>
                  <a:tcPr/>
                </a:tc>
                <a:tc>
                  <a:txBody>
                    <a:bodyPr/>
                    <a:lstStyle/>
                    <a:p>
                      <a:r>
                        <a:rPr lang="en-US" dirty="0" smtClean="0"/>
                        <a:t>Governing structure,</a:t>
                      </a:r>
                      <a:r>
                        <a:rPr lang="en-US" baseline="0" dirty="0" smtClean="0"/>
                        <a:t> Management and Planning (45)</a:t>
                      </a:r>
                      <a:endParaRPr lang="en-US" dirty="0"/>
                    </a:p>
                  </a:txBody>
                  <a:tcPr/>
                </a:tc>
                <a:tc>
                  <a:txBody>
                    <a:bodyPr/>
                    <a:lstStyle/>
                    <a:p>
                      <a:r>
                        <a:rPr lang="en-US" dirty="0" smtClean="0"/>
                        <a:t>Governance and Management</a:t>
                      </a:r>
                      <a:r>
                        <a:rPr lang="en-US" baseline="0" dirty="0" smtClean="0"/>
                        <a:t> (6)</a:t>
                      </a:r>
                      <a:endParaRPr lang="en-US" dirty="0"/>
                    </a:p>
                  </a:txBody>
                  <a:tcPr/>
                </a:tc>
              </a:tr>
              <a:tr h="520212">
                <a:tc>
                  <a:txBody>
                    <a:bodyPr/>
                    <a:lstStyle/>
                    <a:p>
                      <a:r>
                        <a:rPr lang="en-US" dirty="0" smtClean="0"/>
                        <a:t>3</a:t>
                      </a:r>
                      <a:endParaRPr lang="en-US" dirty="0"/>
                    </a:p>
                  </a:txBody>
                  <a:tcPr/>
                </a:tc>
                <a:tc>
                  <a:txBody>
                    <a:bodyPr/>
                    <a:lstStyle/>
                    <a:p>
                      <a:r>
                        <a:rPr lang="en-US" dirty="0" smtClean="0"/>
                        <a:t>Academic Program (27)</a:t>
                      </a:r>
                      <a:endParaRPr lang="en-US" dirty="0"/>
                    </a:p>
                  </a:txBody>
                  <a:tcPr/>
                </a:tc>
                <a:tc>
                  <a:txBody>
                    <a:bodyPr/>
                    <a:lstStyle/>
                    <a:p>
                      <a:r>
                        <a:rPr lang="en-US" dirty="0" smtClean="0"/>
                        <a:t>Academic</a:t>
                      </a:r>
                      <a:r>
                        <a:rPr lang="en-US" baseline="0" dirty="0" smtClean="0"/>
                        <a:t> staff (6)</a:t>
                      </a:r>
                      <a:endParaRPr lang="en-US" dirty="0"/>
                    </a:p>
                  </a:txBody>
                  <a:tcPr/>
                </a:tc>
              </a:tr>
              <a:tr h="520212">
                <a:tc>
                  <a:txBody>
                    <a:bodyPr/>
                    <a:lstStyle/>
                    <a:p>
                      <a:r>
                        <a:rPr lang="en-US" dirty="0" smtClean="0"/>
                        <a:t>4</a:t>
                      </a:r>
                      <a:endParaRPr lang="en-US" dirty="0"/>
                    </a:p>
                  </a:txBody>
                  <a:tcPr/>
                </a:tc>
                <a:tc>
                  <a:txBody>
                    <a:bodyPr/>
                    <a:lstStyle/>
                    <a:p>
                      <a:r>
                        <a:rPr lang="en-US" dirty="0" smtClean="0"/>
                        <a:t>Academic</a:t>
                      </a:r>
                      <a:r>
                        <a:rPr lang="en-US" baseline="0" dirty="0" smtClean="0"/>
                        <a:t> staff (57)</a:t>
                      </a:r>
                      <a:endParaRPr lang="en-US" dirty="0"/>
                    </a:p>
                  </a:txBody>
                  <a:tcPr/>
                </a:tc>
                <a:tc>
                  <a:txBody>
                    <a:bodyPr/>
                    <a:lstStyle/>
                    <a:p>
                      <a:r>
                        <a:rPr lang="en-US" dirty="0" smtClean="0"/>
                        <a:t>Academic</a:t>
                      </a:r>
                      <a:r>
                        <a:rPr lang="en-US" baseline="0" dirty="0" smtClean="0"/>
                        <a:t> Program</a:t>
                      </a:r>
                      <a:r>
                        <a:rPr lang="en-US" dirty="0" smtClean="0"/>
                        <a:t> (7)</a:t>
                      </a:r>
                      <a:endParaRPr lang="en-US" dirty="0"/>
                    </a:p>
                  </a:txBody>
                  <a:tcPr/>
                </a:tc>
              </a:tr>
              <a:tr h="520212">
                <a:tc>
                  <a:txBody>
                    <a:bodyPr/>
                    <a:lstStyle/>
                    <a:p>
                      <a:r>
                        <a:rPr lang="en-US" dirty="0" smtClean="0"/>
                        <a:t>5</a:t>
                      </a:r>
                      <a:endParaRPr lang="en-US" dirty="0"/>
                    </a:p>
                  </a:txBody>
                  <a:tcPr/>
                </a:tc>
                <a:tc>
                  <a:txBody>
                    <a:bodyPr/>
                    <a:lstStyle/>
                    <a:p>
                      <a:r>
                        <a:rPr lang="en-US" dirty="0" smtClean="0"/>
                        <a:t>Students and</a:t>
                      </a:r>
                      <a:r>
                        <a:rPr lang="en-US" baseline="0" dirty="0" smtClean="0"/>
                        <a:t> Student Services (36)</a:t>
                      </a:r>
                      <a:endParaRPr lang="en-US" dirty="0"/>
                    </a:p>
                  </a:txBody>
                  <a:tcPr/>
                </a:tc>
                <a:tc>
                  <a:txBody>
                    <a:bodyPr/>
                    <a:lstStyle/>
                    <a:p>
                      <a:r>
                        <a:rPr lang="en-US" dirty="0" smtClean="0"/>
                        <a:t>Student</a:t>
                      </a:r>
                      <a:r>
                        <a:rPr lang="en-US" baseline="0" dirty="0" smtClean="0"/>
                        <a:t> Service</a:t>
                      </a:r>
                      <a:r>
                        <a:rPr lang="en-US" dirty="0" smtClean="0"/>
                        <a:t> (13)</a:t>
                      </a:r>
                      <a:endParaRPr lang="en-US" dirty="0"/>
                    </a:p>
                  </a:txBody>
                  <a:tcPr/>
                </a:tc>
              </a:tr>
              <a:tr h="520212">
                <a:tc>
                  <a:txBody>
                    <a:bodyPr/>
                    <a:lstStyle/>
                    <a:p>
                      <a:r>
                        <a:rPr lang="en-US" dirty="0" smtClean="0"/>
                        <a:t>6</a:t>
                      </a:r>
                      <a:endParaRPr lang="en-US" dirty="0"/>
                    </a:p>
                  </a:txBody>
                  <a:tcPr/>
                </a:tc>
                <a:tc>
                  <a:txBody>
                    <a:bodyPr/>
                    <a:lstStyle/>
                    <a:p>
                      <a:r>
                        <a:rPr lang="en-US" dirty="0" smtClean="0"/>
                        <a:t>Learning</a:t>
                      </a:r>
                      <a:r>
                        <a:rPr lang="en-US" baseline="0" dirty="0" smtClean="0"/>
                        <a:t> Services (44)</a:t>
                      </a:r>
                      <a:endParaRPr lang="en-US" dirty="0"/>
                    </a:p>
                  </a:txBody>
                  <a:tcPr/>
                </a:tc>
                <a:tc>
                  <a:txBody>
                    <a:bodyPr/>
                    <a:lstStyle/>
                    <a:p>
                      <a:r>
                        <a:rPr lang="en-US" dirty="0" smtClean="0"/>
                        <a:t>Learning Resources</a:t>
                      </a:r>
                      <a:r>
                        <a:rPr lang="en-US" baseline="0" dirty="0" smtClean="0"/>
                        <a:t> (14)</a:t>
                      </a:r>
                      <a:endParaRPr lang="en-US" dirty="0"/>
                    </a:p>
                  </a:txBody>
                  <a:tcPr/>
                </a:tc>
              </a:tr>
              <a:tr h="520212">
                <a:tc>
                  <a:txBody>
                    <a:bodyPr/>
                    <a:lstStyle/>
                    <a:p>
                      <a:r>
                        <a:rPr lang="en-US" dirty="0" smtClean="0"/>
                        <a:t>7</a:t>
                      </a:r>
                      <a:endParaRPr lang="en-US" dirty="0"/>
                    </a:p>
                  </a:txBody>
                  <a:tcPr/>
                </a:tc>
                <a:tc>
                  <a:txBody>
                    <a:bodyPr/>
                    <a:lstStyle/>
                    <a:p>
                      <a:r>
                        <a:rPr lang="en-US" dirty="0" smtClean="0"/>
                        <a:t>Physical Plants (21)</a:t>
                      </a:r>
                      <a:endParaRPr lang="en-US" dirty="0"/>
                    </a:p>
                  </a:txBody>
                  <a:tcPr/>
                </a:tc>
                <a:tc>
                  <a:txBody>
                    <a:bodyPr/>
                    <a:lstStyle/>
                    <a:p>
                      <a:r>
                        <a:rPr lang="en-US" dirty="0" smtClean="0"/>
                        <a:t>Physical</a:t>
                      </a:r>
                      <a:r>
                        <a:rPr lang="en-US" baseline="0" dirty="0" smtClean="0"/>
                        <a:t> Resources (6)</a:t>
                      </a:r>
                      <a:endParaRPr lang="en-US" dirty="0"/>
                    </a:p>
                  </a:txBody>
                  <a:tcPr/>
                </a:tc>
              </a:tr>
              <a:tr h="520212">
                <a:tc>
                  <a:txBody>
                    <a:bodyPr/>
                    <a:lstStyle/>
                    <a:p>
                      <a:r>
                        <a:rPr lang="en-US" dirty="0" smtClean="0"/>
                        <a:t>8</a:t>
                      </a:r>
                      <a:endParaRPr lang="en-US" dirty="0"/>
                    </a:p>
                  </a:txBody>
                  <a:tcPr/>
                </a:tc>
                <a:tc>
                  <a:txBody>
                    <a:bodyPr/>
                    <a:lstStyle/>
                    <a:p>
                      <a:r>
                        <a:rPr lang="en-US" dirty="0" smtClean="0"/>
                        <a:t>Financial Plan and Management (14)</a:t>
                      </a:r>
                      <a:endParaRPr lang="en-US" dirty="0"/>
                    </a:p>
                  </a:txBody>
                  <a:tcPr/>
                </a:tc>
                <a:tc>
                  <a:txBody>
                    <a:bodyPr/>
                    <a:lstStyle/>
                    <a:p>
                      <a:r>
                        <a:rPr lang="en-US" dirty="0" smtClean="0"/>
                        <a:t>Financial Resources (7)</a:t>
                      </a:r>
                      <a:endParaRPr lang="en-US" dirty="0"/>
                    </a:p>
                  </a:txBody>
                  <a:tcPr/>
                </a:tc>
              </a:tr>
              <a:tr h="520212">
                <a:tc>
                  <a:txBody>
                    <a:bodyPr/>
                    <a:lstStyle/>
                    <a:p>
                      <a:r>
                        <a:rPr lang="en-US" dirty="0" smtClean="0"/>
                        <a:t>9</a:t>
                      </a:r>
                      <a:endParaRPr lang="en-US" dirty="0"/>
                    </a:p>
                  </a:txBody>
                  <a:tcPr/>
                </a:tc>
                <a:tc>
                  <a:txBody>
                    <a:bodyPr/>
                    <a:lstStyle/>
                    <a:p>
                      <a:r>
                        <a:rPr lang="en-US" dirty="0" smtClean="0"/>
                        <a:t>Dissemination of Information (7)</a:t>
                      </a:r>
                      <a:endParaRPr lang="en-US" dirty="0"/>
                    </a:p>
                  </a:txBody>
                  <a:tcPr/>
                </a:tc>
                <a:tc>
                  <a:txBody>
                    <a:bodyPr/>
                    <a:lstStyle/>
                    <a:p>
                      <a:r>
                        <a:rPr lang="en-US" dirty="0" smtClean="0"/>
                        <a:t>Internal Quality Assurance (6)</a:t>
                      </a:r>
                      <a:endParaRPr lang="en-US" dirty="0"/>
                    </a:p>
                  </a:txBody>
                  <a:tcPr/>
                </a:tc>
              </a:tr>
            </a:tbl>
          </a:graphicData>
        </a:graphic>
      </p:graphicFrame>
    </p:spTree>
    <p:extLst>
      <p:ext uri="{BB962C8B-B14F-4D97-AF65-F5344CB8AC3E}">
        <p14:creationId xmlns:p14="http://schemas.microsoft.com/office/powerpoint/2010/main" val="11628940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3364</TotalTime>
  <Words>1788</Words>
  <Application>Microsoft Office PowerPoint</Application>
  <PresentationFormat>On-screen Show (4:3)</PresentationFormat>
  <Paragraphs>468</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PowerPoint Presentation</vt:lpstr>
      <vt:lpstr>PowerPoint Presentation</vt:lpstr>
      <vt:lpstr>Country Profile </vt:lpstr>
      <vt:lpstr>PowerPoint Presentation</vt:lpstr>
      <vt:lpstr>PowerPoint Presentation</vt:lpstr>
      <vt:lpstr>Faculty members</vt:lpstr>
      <vt:lpstr>Students  Enrollment </vt:lpstr>
      <vt:lpstr>1- Higher Education System  (con. 4) Curriculum Mismatched Undergraduate Training Distribution by Fields (2011-2012)</vt:lpstr>
      <vt:lpstr>1- Higher Education System  (con. 5) HE Policy Reform: Strengthening Accreditation (IQA &amp; EQA)   Quality Assurance in Higher Education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6)- Structure of Levels and Minimum Credit Hours in CQF</vt:lpstr>
      <vt:lpstr>7-  Issues  of  NQFC  Implementation</vt:lpstr>
      <vt:lpstr>8- Solutions and Steps forwards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YO</dc:creator>
  <cp:lastModifiedBy>MOEYS</cp:lastModifiedBy>
  <cp:revision>262</cp:revision>
  <dcterms:created xsi:type="dcterms:W3CDTF">2013-05-16T02:50:29Z</dcterms:created>
  <dcterms:modified xsi:type="dcterms:W3CDTF">2016-07-18T17:35:55Z</dcterms:modified>
</cp:coreProperties>
</file>