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6" r:id="rId4"/>
    <p:sldId id="268" r:id="rId5"/>
    <p:sldId id="269" r:id="rId6"/>
    <p:sldId id="267" r:id="rId7"/>
    <p:sldId id="265" r:id="rId8"/>
    <p:sldId id="272" r:id="rId9"/>
    <p:sldId id="274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/>
    <p:restoredTop sz="92893"/>
  </p:normalViewPr>
  <p:slideViewPr>
    <p:cSldViewPr snapToGrid="0" snapToObjects="1">
      <p:cViewPr>
        <p:scale>
          <a:sx n="95" d="100"/>
          <a:sy n="95" d="100"/>
        </p:scale>
        <p:origin x="79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8A174-21EE-414D-801D-9ED81E0BBA60}" type="datetimeFigureOut">
              <a:rPr lang="en-US" smtClean="0"/>
              <a:t>7/19/16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5C64A-E6DA-5C42-B688-8FC70145B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9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0740F-684E-5D4D-B6D3-C4CB6577C8E3}" type="datetimeFigureOut">
              <a:rPr lang="en-US" smtClean="0"/>
              <a:t>7/19/16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B6D15-8FCC-AA4A-AC1F-84D45FED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75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B6D15-8FCC-AA4A-AC1F-84D45FEDEB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61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B6D15-8FCC-AA4A-AC1F-84D45FEDEB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99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7" Type="http://schemas.openxmlformats.org/officeDocument/2006/relationships/image" Target="../media/image13.jpg"/><Relationship Id="rId8" Type="http://schemas.openxmlformats.org/officeDocument/2006/relationships/image" Target="../media/image14.jpg"/><Relationship Id="rId9" Type="http://schemas.openxmlformats.org/officeDocument/2006/relationships/image" Target="../media/image15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880099"/>
            <a:ext cx="7766936" cy="1646302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National University of Management,  </a:t>
            </a:r>
            <a:r>
              <a:rPr lang="en-US" sz="3600" dirty="0">
                <a:solidFill>
                  <a:srgbClr val="7030A0"/>
                </a:solidFill>
              </a:rPr>
              <a:t>A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>
                <a:solidFill>
                  <a:srgbClr val="7030A0"/>
                </a:solidFill>
              </a:rPr>
              <a:t>C</a:t>
            </a:r>
            <a:r>
              <a:rPr lang="en-US" sz="3600" dirty="0" smtClean="0">
                <a:solidFill>
                  <a:srgbClr val="7030A0"/>
                </a:solidFill>
              </a:rPr>
              <a:t>ase </a:t>
            </a:r>
            <a:r>
              <a:rPr lang="en-US" sz="3600" dirty="0">
                <a:solidFill>
                  <a:srgbClr val="7030A0"/>
                </a:solidFill>
              </a:rPr>
              <a:t>S</a:t>
            </a:r>
            <a:r>
              <a:rPr lang="en-US" sz="3600" dirty="0" smtClean="0">
                <a:solidFill>
                  <a:srgbClr val="7030A0"/>
                </a:solidFill>
              </a:rPr>
              <a:t>tudy on Learning Outcome-Based </a:t>
            </a:r>
            <a:r>
              <a:rPr lang="en-US" sz="3600" dirty="0">
                <a:solidFill>
                  <a:srgbClr val="7030A0"/>
                </a:solidFill>
              </a:rPr>
              <a:t>C</a:t>
            </a:r>
            <a:r>
              <a:rPr lang="en-US" sz="3600" dirty="0" smtClean="0">
                <a:solidFill>
                  <a:srgbClr val="7030A0"/>
                </a:solidFill>
              </a:rPr>
              <a:t>urriculum </a:t>
            </a:r>
            <a:r>
              <a:rPr lang="en-US" sz="3600" dirty="0">
                <a:solidFill>
                  <a:srgbClr val="7030A0"/>
                </a:solidFill>
              </a:rPr>
              <a:t>D</a:t>
            </a:r>
            <a:r>
              <a:rPr lang="en-US" sz="3600" dirty="0" smtClean="0">
                <a:solidFill>
                  <a:srgbClr val="7030A0"/>
                </a:solidFill>
              </a:rPr>
              <a:t>esigned   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Hor Peng, Ph.D. </a:t>
            </a:r>
          </a:p>
          <a:p>
            <a:r>
              <a:rPr lang="en-US" dirty="0" smtClean="0"/>
              <a:t>Chairman of Rector Council of Cambodia &amp; </a:t>
            </a:r>
          </a:p>
          <a:p>
            <a:r>
              <a:rPr lang="en-US" dirty="0" smtClean="0"/>
              <a:t>Rector of National University of Management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90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906" y="3578040"/>
            <a:ext cx="3052482" cy="2540372"/>
          </a:xfrm>
        </p:spPr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NUM at Glance</a:t>
            </a:r>
            <a:r>
              <a:rPr lang="en-US" sz="1300" dirty="0">
                <a:solidFill>
                  <a:srgbClr val="7030A0"/>
                </a:solidFill>
              </a:rPr>
              <a:t/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 smtClean="0">
                <a:solidFill>
                  <a:srgbClr val="7030A0"/>
                </a:solidFill>
              </a:rPr>
              <a:t>Established</a:t>
            </a:r>
            <a:r>
              <a:rPr lang="en-US" sz="1300" dirty="0">
                <a:solidFill>
                  <a:srgbClr val="7030A0"/>
                </a:solidFill>
              </a:rPr>
              <a:t>: </a:t>
            </a:r>
            <a:r>
              <a:rPr lang="en-US" sz="1300" dirty="0" smtClean="0">
                <a:solidFill>
                  <a:srgbClr val="7030A0"/>
                </a:solidFill>
              </a:rPr>
              <a:t>1983 as Public University</a:t>
            </a:r>
            <a:r>
              <a:rPr lang="en-US" sz="1300" dirty="0">
                <a:solidFill>
                  <a:srgbClr val="7030A0"/>
                </a:solidFill>
              </a:rPr>
              <a:t/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Students</a:t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	Undergraduate		11000</a:t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	Graduate			</a:t>
            </a:r>
            <a:r>
              <a:rPr lang="en-US" sz="1300" dirty="0" smtClean="0">
                <a:solidFill>
                  <a:srgbClr val="7030A0"/>
                </a:solidFill>
              </a:rPr>
              <a:t>1000</a:t>
            </a:r>
            <a:r>
              <a:rPr lang="en-US" sz="1300" dirty="0">
                <a:solidFill>
                  <a:srgbClr val="7030A0"/>
                </a:solidFill>
              </a:rPr>
              <a:t/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Faculty &amp; Staff</a:t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	Full-time			80</a:t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	Lecturers			</a:t>
            </a:r>
            <a:r>
              <a:rPr lang="en-US" sz="1300" dirty="0" smtClean="0">
                <a:solidFill>
                  <a:srgbClr val="7030A0"/>
                </a:solidFill>
              </a:rPr>
              <a:t>350</a:t>
            </a:r>
            <a:r>
              <a:rPr lang="en-US" sz="1300" dirty="0">
                <a:solidFill>
                  <a:srgbClr val="7030A0"/>
                </a:solidFill>
              </a:rPr>
              <a:t/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	International		</a:t>
            </a:r>
            <a:r>
              <a:rPr lang="en-US" sz="1300" dirty="0" smtClean="0">
                <a:solidFill>
                  <a:srgbClr val="7030A0"/>
                </a:solidFill>
              </a:rPr>
              <a:t>25</a:t>
            </a:r>
            <a:r>
              <a:rPr lang="en-US" sz="1300" dirty="0">
                <a:solidFill>
                  <a:srgbClr val="7030A0"/>
                </a:solidFill>
              </a:rPr>
              <a:t/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	Admin. Staff		</a:t>
            </a:r>
            <a:r>
              <a:rPr lang="en-US" sz="1300" dirty="0" smtClean="0">
                <a:solidFill>
                  <a:srgbClr val="7030A0"/>
                </a:solidFill>
              </a:rPr>
              <a:t>100</a:t>
            </a:r>
            <a:r>
              <a:rPr lang="en-US" sz="1300" dirty="0">
                <a:solidFill>
                  <a:srgbClr val="7030A0"/>
                </a:solidFill>
              </a:rPr>
              <a:t/>
            </a:r>
            <a:br>
              <a:rPr lang="en-US" sz="1300" dirty="0">
                <a:solidFill>
                  <a:srgbClr val="7030A0"/>
                </a:solidFill>
              </a:rPr>
            </a:br>
            <a:r>
              <a:rPr lang="en-US" sz="1300" dirty="0">
                <a:solidFill>
                  <a:srgbClr val="7030A0"/>
                </a:solidFill>
              </a:rPr>
              <a:t>Research </a:t>
            </a:r>
            <a:r>
              <a:rPr lang="en-US" sz="1300" dirty="0" smtClean="0">
                <a:solidFill>
                  <a:srgbClr val="7030A0"/>
                </a:solidFill>
              </a:rPr>
              <a:t>Center			1</a:t>
            </a:r>
            <a:r>
              <a:rPr lang="en-US" sz="1300" dirty="0">
                <a:solidFill>
                  <a:srgbClr val="7030A0"/>
                </a:solidFill>
              </a:rPr>
              <a:t>	</a:t>
            </a:r>
            <a:r>
              <a:rPr lang="en-US" sz="1300" dirty="0" smtClean="0">
                <a:solidFill>
                  <a:srgbClr val="7030A0"/>
                </a:solidFill>
              </a:rPr>
              <a:t/>
            </a:r>
            <a:br>
              <a:rPr lang="en-US" sz="1300" dirty="0" smtClean="0">
                <a:solidFill>
                  <a:srgbClr val="7030A0"/>
                </a:solidFill>
              </a:rPr>
            </a:br>
            <a:endParaRPr lang="en-US" sz="1300" dirty="0">
              <a:solidFill>
                <a:srgbClr val="7030A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670" y="3402106"/>
            <a:ext cx="3765177" cy="246081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06" y="880782"/>
            <a:ext cx="3361764" cy="25213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529" y="1056714"/>
            <a:ext cx="2169458" cy="21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6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647" y="1498604"/>
            <a:ext cx="4195482" cy="350370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The concept of Learning Outcome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Based Education is a key policy reform of education in the current public school system.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ចេះគឺជាប</a:t>
            </a:r>
            <a:r>
              <a:rPr lang="en-US" dirty="0" smtClean="0">
                <a:solidFill>
                  <a:srgbClr val="FF0000"/>
                </a:solidFill>
              </a:rPr>
              <a:t>់ “smart is passed exam” 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និង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កម្មវិធីថ្នាក់រៀនជំនាន់ថ្មី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“new generation classroom”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986" y="514350"/>
            <a:ext cx="3685116" cy="5527675"/>
          </a:xfrm>
        </p:spPr>
      </p:pic>
    </p:spTree>
    <p:extLst>
      <p:ext uri="{BB962C8B-B14F-4D97-AF65-F5344CB8AC3E}">
        <p14:creationId xmlns:p14="http://schemas.microsoft.com/office/powerpoint/2010/main" val="206432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988" y="514925"/>
            <a:ext cx="5405717" cy="56438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	In Cambodia’s university system, the concept of learning outcome based education is not new. 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	It is known as a modern method of education based curriculum designed [program, course &amp; degree] starting with a clear picture of what is important for students to be able to do </a:t>
            </a:r>
            <a:r>
              <a:rPr lang="is-IS" dirty="0" smtClean="0">
                <a:solidFill>
                  <a:srgbClr val="7030A0"/>
                </a:solidFill>
              </a:rPr>
              <a:t>… and then organizing the curriculum, course delivery and assessment to make sure learning happens...</a:t>
            </a:r>
            <a:br>
              <a:rPr lang="is-I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	Institutionally speaking the concept we applied is an input-output based education [enrollment – teaching &amp; learning process – assessment and graduation]. 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	However, in our current university system, the learning outcome based curriculum designed is </a:t>
            </a:r>
            <a:r>
              <a:rPr lang="en-US" smtClean="0">
                <a:solidFill>
                  <a:srgbClr val="7030A0"/>
                </a:solidFill>
              </a:rPr>
              <a:t>made positively progress </a:t>
            </a:r>
            <a:r>
              <a:rPr lang="en-US" dirty="0" smtClean="0">
                <a:solidFill>
                  <a:srgbClr val="7030A0"/>
                </a:solidFill>
              </a:rPr>
              <a:t>but at the same time it has challenging with limited resources. </a:t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987" y="1223682"/>
            <a:ext cx="3543720" cy="3805518"/>
          </a:xfrm>
        </p:spPr>
      </p:pic>
    </p:spTree>
    <p:extLst>
      <p:ext uri="{BB962C8B-B14F-4D97-AF65-F5344CB8AC3E}">
        <p14:creationId xmlns:p14="http://schemas.microsoft.com/office/powerpoint/2010/main" val="13477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694" y="1116106"/>
            <a:ext cx="3899646" cy="424927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NUM has introduced concept of learning outcome based education by the development of curriculum designed, activity of teaching and learning inside/outside classroom and upgrade modern facilities within good learning environment. 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 piloted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roject: IBBA + IMBA Learning Outcome based Curriculum Designed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666" y="514350"/>
            <a:ext cx="4145756" cy="5527675"/>
          </a:xfrm>
        </p:spPr>
      </p:pic>
    </p:spTree>
    <p:extLst>
      <p:ext uri="{BB962C8B-B14F-4D97-AF65-F5344CB8AC3E}">
        <p14:creationId xmlns:p14="http://schemas.microsoft.com/office/powerpoint/2010/main" val="12886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5" y="1498603"/>
            <a:ext cx="4236027" cy="386677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LO Curriculum Designed: Stakeholder’s Consultation (Gov’t, Industry, Business Company, NGOs, Alumni, Students, Professional Associations, Faculty Staff </a:t>
            </a:r>
            <a:r>
              <a:rPr lang="is-IS" dirty="0" smtClean="0">
                <a:solidFill>
                  <a:srgbClr val="7030A0"/>
                </a:solidFill>
              </a:rPr>
              <a:t>…)</a:t>
            </a:r>
            <a:br>
              <a:rPr lang="is-IS" dirty="0" smtClean="0">
                <a:solidFill>
                  <a:srgbClr val="7030A0"/>
                </a:solidFill>
              </a:rPr>
            </a:br>
            <a:r>
              <a:rPr lang="is-IS" dirty="0" smtClean="0">
                <a:solidFill>
                  <a:srgbClr val="7030A0"/>
                </a:solidFill>
              </a:rPr>
              <a:t/>
            </a:r>
            <a:br>
              <a:rPr lang="is-IS" dirty="0" smtClean="0">
                <a:solidFill>
                  <a:srgbClr val="7030A0"/>
                </a:solidFill>
              </a:rPr>
            </a:br>
            <a:r>
              <a:rPr lang="is-IS" dirty="0">
                <a:solidFill>
                  <a:srgbClr val="7030A0"/>
                </a:solidFill>
              </a:rPr>
              <a:t/>
            </a:r>
            <a:br>
              <a:rPr lang="is-IS" dirty="0">
                <a:solidFill>
                  <a:srgbClr val="7030A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772592"/>
            <a:ext cx="4513262" cy="3011191"/>
          </a:xfrm>
        </p:spPr>
      </p:pic>
    </p:spTree>
    <p:extLst>
      <p:ext uri="{BB962C8B-B14F-4D97-AF65-F5344CB8AC3E}">
        <p14:creationId xmlns:p14="http://schemas.microsoft.com/office/powerpoint/2010/main" val="151069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304938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</a:t>
            </a:r>
            <a:r>
              <a:rPr lang="en-US" dirty="0" smtClean="0">
                <a:solidFill>
                  <a:srgbClr val="7030A0"/>
                </a:solidFill>
              </a:rPr>
              <a:t>e advise and encourage all lecturers who invited to teach at NUM, has to introduce the four pillars of education for teaching and learning activities [course lesson plan] inside and outside classroom.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2008390"/>
            <a:ext cx="4513262" cy="2539594"/>
          </a:xfrm>
        </p:spPr>
      </p:pic>
    </p:spTree>
    <p:extLst>
      <p:ext uri="{BB962C8B-B14F-4D97-AF65-F5344CB8AC3E}">
        <p14:creationId xmlns:p14="http://schemas.microsoft.com/office/powerpoint/2010/main" val="207720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36" y="672353"/>
            <a:ext cx="4451180" cy="106231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>
                <a:solidFill>
                  <a:srgbClr val="7030A0"/>
                </a:solidFill>
              </a:rPr>
              <a:t>Activities in the Classroom</a:t>
            </a:r>
            <a:br>
              <a:rPr lang="en-US" sz="3100" dirty="0" smtClean="0">
                <a:solidFill>
                  <a:srgbClr val="7030A0"/>
                </a:solidFill>
              </a:rPr>
            </a:br>
            <a:r>
              <a:rPr lang="en-US" sz="3100" dirty="0" smtClean="0">
                <a:solidFill>
                  <a:srgbClr val="7030A0"/>
                </a:solidFill>
              </a:rPr>
              <a:t>(</a:t>
            </a:r>
            <a:r>
              <a:rPr lang="en-US" sz="2200" dirty="0" smtClean="0">
                <a:solidFill>
                  <a:srgbClr val="7030A0"/>
                </a:solidFill>
              </a:rPr>
              <a:t>Lecturers and Guest Speakers</a:t>
            </a:r>
            <a:r>
              <a:rPr lang="en-US" sz="3100" dirty="0" smtClean="0">
                <a:solidFill>
                  <a:srgbClr val="7030A0"/>
                </a:solidFill>
              </a:rPr>
              <a:t>)</a:t>
            </a:r>
            <a:endParaRPr lang="en-US" sz="3100" dirty="0">
              <a:solidFill>
                <a:srgbClr val="7030A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856" y="672353"/>
            <a:ext cx="3859306" cy="266251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02" y="1956072"/>
            <a:ext cx="4020376" cy="2689412"/>
          </a:xfrm>
          <a:prstGeom prst="rect">
            <a:avLst/>
          </a:prstGeom>
        </p:spPr>
      </p:pic>
      <p:pic>
        <p:nvPicPr>
          <p:cNvPr id="25" name="Content Placeholder 2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856" y="3569702"/>
            <a:ext cx="3846885" cy="2447399"/>
          </a:xfrm>
        </p:spPr>
      </p:pic>
    </p:spTree>
    <p:extLst>
      <p:ext uri="{BB962C8B-B14F-4D97-AF65-F5344CB8AC3E}">
        <p14:creationId xmlns:p14="http://schemas.microsoft.com/office/powerpoint/2010/main" val="56807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024" y="1896238"/>
            <a:ext cx="4722818" cy="93559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Multi activities outside </a:t>
            </a:r>
            <a:r>
              <a:rPr lang="en-US" dirty="0">
                <a:solidFill>
                  <a:srgbClr val="7030A0"/>
                </a:solidFill>
              </a:rPr>
              <a:t>c</a:t>
            </a:r>
            <a:r>
              <a:rPr lang="en-US" dirty="0" smtClean="0">
                <a:solidFill>
                  <a:srgbClr val="7030A0"/>
                </a:solidFill>
              </a:rPr>
              <a:t>lassroom: study </a:t>
            </a:r>
            <a:r>
              <a:rPr lang="en-US" dirty="0">
                <a:solidFill>
                  <a:srgbClr val="7030A0"/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ours, internships, seminars, field trip</a:t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30" y="2831832"/>
            <a:ext cx="2730664" cy="36408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876" y="1466212"/>
            <a:ext cx="2457482" cy="181909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146" y="3355078"/>
            <a:ext cx="2719257" cy="204127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89" y="4802886"/>
            <a:ext cx="2257561" cy="14417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700" y="2907064"/>
            <a:ext cx="2257561" cy="1693171"/>
          </a:xfrm>
          <a:prstGeom prst="rect">
            <a:avLst/>
          </a:prstGeom>
        </p:spPr>
      </p:pic>
      <p:pic>
        <p:nvPicPr>
          <p:cNvPr id="26" name="Content Placeholder 25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42" y="566583"/>
            <a:ext cx="3207529" cy="2137830"/>
          </a:xfr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37" y="349369"/>
            <a:ext cx="2031100" cy="134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166" y="1425388"/>
            <a:ext cx="3590364" cy="41551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Job Access Evaluation 2016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(1) At during </a:t>
            </a:r>
            <a:r>
              <a:rPr lang="en-US" dirty="0">
                <a:solidFill>
                  <a:srgbClr val="7030A0"/>
                </a:solidFill>
              </a:rPr>
              <a:t>s</a:t>
            </a:r>
            <a:r>
              <a:rPr lang="en-US" dirty="0" smtClean="0">
                <a:solidFill>
                  <a:srgbClr val="7030A0"/>
                </a:solidFill>
              </a:rPr>
              <a:t>tudy [</a:t>
            </a:r>
            <a:r>
              <a:rPr lang="en-US" dirty="0">
                <a:solidFill>
                  <a:srgbClr val="7030A0"/>
                </a:solidFill>
              </a:rPr>
              <a:t>y</a:t>
            </a:r>
            <a:r>
              <a:rPr lang="en-US" dirty="0" smtClean="0">
                <a:solidFill>
                  <a:srgbClr val="7030A0"/>
                </a:solidFill>
              </a:rPr>
              <a:t>ear (1-4)] 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In 2014, 66% obtained jobs but they mismatched  51%.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In 2015, 69% obtained jobs but they mismatched 43% .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	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(2) After graduated 2-5 years (220 alumni, 2016), skill match		68.6% &amp; mismatch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31.4%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271" y="1106355"/>
            <a:ext cx="4835854" cy="128950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271" y="2667084"/>
            <a:ext cx="2133436" cy="3197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495" y="2667084"/>
            <a:ext cx="2283630" cy="31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8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1094</TotalTime>
  <Words>150</Words>
  <Application>Microsoft Macintosh PowerPoint</Application>
  <PresentationFormat>Widescreen</PresentationFormat>
  <Paragraphs>15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 National University of Management,  A Case Study on Learning Outcome-Based Curriculum Designed   </vt:lpstr>
      <vt:lpstr>The concept of Learning Outcome Based Education is a key policy reform of education in the current public school system.  ចេះគឺជាប់ “smart is passed exam”   និង កម្មវិធីថ្នាក់រៀនជំនាន់ថ្មី  “new generation classroom”   </vt:lpstr>
      <vt:lpstr> In Cambodia’s university system, the concept of learning outcome based education is not new.    It is known as a modern method of education based curriculum designed [program, course &amp; degree] starting with a clear picture of what is important for students to be able to do … and then organizing the curriculum, course delivery and assessment to make sure learning happens...   Institutionally speaking the concept we applied is an input-output based education [enrollment – teaching &amp; learning process – assessment and graduation].    However, in our current university system, the learning outcome based curriculum designed is made positively progress but at the same time it has challenging with limited resources.  </vt:lpstr>
      <vt:lpstr>NUM has introduced concept of learning outcome based education by the development of curriculum designed, activity of teaching and learning inside/outside classroom and upgrade modern facilities within good learning environment.   A piloted project: IBBA + IMBA Learning Outcome based Curriculum Designed    </vt:lpstr>
      <vt:lpstr>LO Curriculum Designed: Stakeholder’s Consultation (Gov’t, Industry, Business Company, NGOs, Alumni, Students, Professional Associations, Faculty Staff …)    </vt:lpstr>
      <vt:lpstr>we advise and encourage all lecturers who invited to teach at NUM, has to introduce the four pillars of education for teaching and learning activities [course lesson plan] inside and outside classroom.  </vt:lpstr>
      <vt:lpstr>  Activities in the Classroom (Lecturers and Guest Speakers)</vt:lpstr>
      <vt:lpstr>Multi activities outside classroom: study tours, internships, seminars, field trip </vt:lpstr>
      <vt:lpstr> Job Access Evaluation 2016  (1) At during study [year (1-4)]  In 2014, 66% obtained jobs but they mismatched  51%. In 2015, 69% obtained jobs but they mismatched 43% .   (2) After graduated 2-5 years (220 alumni, 2016), skill match  68.6% &amp; mismatch 31.4%  </vt:lpstr>
      <vt:lpstr>NUM at Glance Established: 1983 as Public University Students  Undergraduate  11000  Graduate   1000 Faculty &amp; Staff  Full-time   80  Lecturers   350  International  25  Admin. Staff  100 Research Center   1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Assurance  and Job Access </dc:title>
  <dc:creator>hor peng</dc:creator>
  <cp:lastModifiedBy>hor peng</cp:lastModifiedBy>
  <cp:revision>120</cp:revision>
  <cp:lastPrinted>2016-07-18T01:34:26Z</cp:lastPrinted>
  <dcterms:created xsi:type="dcterms:W3CDTF">2016-07-10T02:54:02Z</dcterms:created>
  <dcterms:modified xsi:type="dcterms:W3CDTF">2016-07-19T04:17:09Z</dcterms:modified>
</cp:coreProperties>
</file>