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60" r:id="rId2"/>
  </p:sldMasterIdLst>
  <p:notesMasterIdLst>
    <p:notesMasterId r:id="rId7"/>
  </p:notesMasterIdLst>
  <p:sldIdLst>
    <p:sldId id="256" r:id="rId3"/>
    <p:sldId id="260" r:id="rId4"/>
    <p:sldId id="262" r:id="rId5"/>
    <p:sldId id="261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422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EC7973-444F-45DD-AB84-BAE68C34B4E4}" type="datetimeFigureOut">
              <a:rPr lang="en-US" smtClean="0"/>
              <a:t>7/20/2016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2F421B-0A7C-441A-B42B-AEC7DF3AB4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22052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A80DBB-CDAB-4A8D-8B2A-B9D332B72A96}" type="datetime1">
              <a:rPr lang="en-US" smtClean="0"/>
              <a:t>7/20/2016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[Hay 2016]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453EF-164F-4BE8-B7F5-BFFF819D2E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73980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BC1B2-7E73-4A2D-9542-7607971EE22C}" type="datetime1">
              <a:rPr lang="en-US" smtClean="0"/>
              <a:t>7/20/2016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[Hay 2016]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453EF-164F-4BE8-B7F5-BFFF819D2E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31439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9259B-8E90-4B9C-A93B-C5B26B06CB87}" type="datetime1">
              <a:rPr lang="en-US" smtClean="0"/>
              <a:t>7/20/2016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[Hay 2016]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453EF-164F-4BE8-B7F5-BFFF819D2E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6655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C468A5-77C6-49DE-AD96-7B85E0C1E15F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7/20/2016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[Hay 2016]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03B36-3A8A-4502-B79E-CDCD22F8224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732371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49FA3-5BE0-4E3D-BAC3-A704ED00B96F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7/20/2016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[Hay 2016]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03B36-3A8A-4502-B79E-CDCD22F8224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278564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9888F3-59DE-4CA1-BE3F-95D8C0AC7F11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7/20/2016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[Hay 2016]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03B36-3A8A-4502-B79E-CDCD22F8224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74310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609B2-A73C-4855-B5E7-7CEB541BD54E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7/20/2016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[Hay 2016]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03B36-3A8A-4502-B79E-CDCD22F8224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639512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22D26-7791-4C8F-97BE-055A61467A50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7/20/2016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[Hay 2016]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03B36-3A8A-4502-B79E-CDCD22F8224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693459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96D370-42E9-435D-BB98-016DC4BAC66E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7/20/2016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[Hay 2016]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03B36-3A8A-4502-B79E-CDCD22F8224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640599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48E9B-0C8D-4FB4-8B50-5FEC7ED9E836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7/20/2016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[Hay 2016]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03B36-3A8A-4502-B79E-CDCD22F8224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325266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316AA-148D-4B7F-BA2F-505B5F69CF9F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7/20/2016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[Hay 2016]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03B36-3A8A-4502-B79E-CDCD22F8224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56843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50B7B-DD17-4D61-BE2B-4B3835297CDB}" type="datetime1">
              <a:rPr lang="en-US" smtClean="0"/>
              <a:t>7/20/2016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[Hay 2016]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453EF-164F-4BE8-B7F5-BFFF819D2E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195972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C7CD0D-B739-499A-929D-753C5C10AF15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7/20/2016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[Hay 2016]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03B36-3A8A-4502-B79E-CDCD22F8224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49996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42416-7E2C-4A6B-BCAD-F52C084A65D8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7/20/2016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[Hay 2016]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03B36-3A8A-4502-B79E-CDCD22F8224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809995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BD33D-7F16-4917-9A21-91DE22569E0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7/20/2016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[Hay 2016]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03B36-3A8A-4502-B79E-CDCD22F8224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52062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EF54D0-1393-4666-B93F-2E79A1585DB6}" type="datetime1">
              <a:rPr lang="en-US" smtClean="0"/>
              <a:t>7/20/2016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[Hay 2016]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453EF-164F-4BE8-B7F5-BFFF819D2E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52944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B69E52-9A7F-41DF-B899-EEB6DE02B82E}" type="datetime1">
              <a:rPr lang="en-US" smtClean="0"/>
              <a:t>7/20/2016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[Hay 2016]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453EF-164F-4BE8-B7F5-BFFF819D2E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75747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A55A2-097B-432D-A1C3-A170B76695E3}" type="datetime1">
              <a:rPr lang="en-US" smtClean="0"/>
              <a:t>7/20/2016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[Hay 2016]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453EF-164F-4BE8-B7F5-BFFF819D2E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93923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344ED-78B5-4503-B346-AD8A0B9E1C7C}" type="datetime1">
              <a:rPr lang="en-US" smtClean="0"/>
              <a:t>7/20/2016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[Hay 2016]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453EF-164F-4BE8-B7F5-BFFF819D2E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0471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853308-4AF0-4660-AA51-339217A6205E}" type="datetime1">
              <a:rPr lang="en-US" smtClean="0"/>
              <a:t>7/20/2016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[Hay 2016]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453EF-164F-4BE8-B7F5-BFFF819D2E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69396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BD004-DFCA-4274-B501-4BEB77EE8B79}" type="datetime1">
              <a:rPr lang="en-US" smtClean="0"/>
              <a:t>7/20/2016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[Hay 2016]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453EF-164F-4BE8-B7F5-BFFF819D2E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01590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A8770-261F-42B7-838F-253931D062F0}" type="datetime1">
              <a:rPr lang="en-US" smtClean="0"/>
              <a:t>7/20/2016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[Hay 2016]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453EF-164F-4BE8-B7F5-BFFF819D2E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44414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8E01B-8794-4D81-9BAE-5F51E7AB9F9F}" type="datetime1">
              <a:rPr lang="en-US" smtClean="0"/>
              <a:t>7/20/2016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[Hay 2016]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E453EF-164F-4BE8-B7F5-BFFF819D2E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64099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3ACDD5-52C2-40D7-ADD6-1FE4952A20A3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7/20/2016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[Hay 2016]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003B36-3A8A-4502-B79E-CDCD22F8224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37049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3600"/>
            <a:ext cx="7772400" cy="1162050"/>
          </a:xfrm>
        </p:spPr>
        <p:txBody>
          <a:bodyPr>
            <a:noAutofit/>
          </a:bodyPr>
          <a:lstStyle/>
          <a:p>
            <a:r>
              <a:rPr lang="en-US" sz="2400" b="1" dirty="0" smtClean="0">
                <a:ln w="1905"/>
                <a:solidFill>
                  <a:srgbClr val="00B0F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2</a:t>
            </a:r>
            <a:r>
              <a:rPr lang="en-US" sz="2400" b="1" baseline="30000" dirty="0" smtClean="0">
                <a:ln w="1905"/>
                <a:solidFill>
                  <a:srgbClr val="00B0F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nd</a:t>
            </a:r>
            <a:r>
              <a:rPr lang="en-US" sz="2400" b="1" dirty="0" smtClean="0">
                <a:ln w="1905"/>
                <a:solidFill>
                  <a:srgbClr val="00B0F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SHARE National Workshop on the Impact of Qualifications Frameworks and Learning Outcomes on Higher Education in ASEAN</a:t>
            </a:r>
            <a:endParaRPr lang="en-US" sz="2400" b="1" dirty="0">
              <a:ln w="1905"/>
              <a:solidFill>
                <a:srgbClr val="00B0F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648200"/>
            <a:ext cx="6400800" cy="76200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19-20 July 2016, </a:t>
            </a:r>
            <a:r>
              <a:rPr lang="en-US" sz="2000" dirty="0" err="1" smtClean="0"/>
              <a:t>Siem</a:t>
            </a:r>
            <a:r>
              <a:rPr lang="en-US" sz="2000" dirty="0" smtClean="0"/>
              <a:t> Reap</a:t>
            </a:r>
            <a:endParaRPr lang="en-US" sz="2000" dirty="0"/>
          </a:p>
        </p:txBody>
      </p:sp>
      <p:sp>
        <p:nvSpPr>
          <p:cNvPr id="4" name="Rectangle 3"/>
          <p:cNvSpPr/>
          <p:nvPr/>
        </p:nvSpPr>
        <p:spPr>
          <a:xfrm>
            <a:off x="2133600" y="5486400"/>
            <a:ext cx="6019800" cy="838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i="1" dirty="0" smtClean="0">
                <a:solidFill>
                  <a:srgbClr val="0070C0"/>
                </a:solidFill>
              </a:rPr>
              <a:t>Hay </a:t>
            </a:r>
            <a:r>
              <a:rPr lang="en-US" i="1" dirty="0" err="1" smtClean="0">
                <a:solidFill>
                  <a:srgbClr val="0070C0"/>
                </a:solidFill>
              </a:rPr>
              <a:t>Hunleng</a:t>
            </a:r>
            <a:r>
              <a:rPr lang="en-US" i="1" dirty="0" smtClean="0">
                <a:solidFill>
                  <a:srgbClr val="0070C0"/>
                </a:solidFill>
              </a:rPr>
              <a:t>, DDG</a:t>
            </a:r>
          </a:p>
          <a:p>
            <a:pPr algn="r"/>
            <a:r>
              <a:rPr lang="en-US" i="1" dirty="0" smtClean="0">
                <a:solidFill>
                  <a:srgbClr val="0070C0"/>
                </a:solidFill>
              </a:rPr>
              <a:t>National Employment Agency</a:t>
            </a:r>
          </a:p>
          <a:p>
            <a:pPr algn="r"/>
            <a:r>
              <a:rPr lang="en-US" i="1" dirty="0" smtClean="0">
                <a:solidFill>
                  <a:srgbClr val="0070C0"/>
                </a:solidFill>
              </a:rPr>
              <a:t>hunleng@gmail.com</a:t>
            </a:r>
            <a:endParaRPr lang="en-US" i="1" dirty="0">
              <a:solidFill>
                <a:srgbClr val="0070C0"/>
              </a:solidFill>
            </a:endParaRPr>
          </a:p>
        </p:txBody>
      </p:sp>
      <p:pic>
        <p:nvPicPr>
          <p:cNvPr id="5" name="Picture 4" descr="https://upload.wikimedia.org/wikipedia/commons/thumb/9/93/MoEYS_(Cambodia).svg/2000px-MoEYS_(Cambodia).svg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96850"/>
            <a:ext cx="1153160" cy="1555750"/>
          </a:xfrm>
          <a:prstGeom prst="rect">
            <a:avLst/>
          </a:prstGeom>
          <a:noFill/>
        </p:spPr>
      </p:pic>
      <p:pic>
        <p:nvPicPr>
          <p:cNvPr id="2049" name="Picture 1" descr="Description: Macintosh HD:Users:StefanAir:Work:SHARE:Communications - Visibility - Public Relation:Screen Shot 2015-05-19 at 13.27.49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487362"/>
            <a:ext cx="2286000" cy="1265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ounded Rectangle 5"/>
          <p:cNvSpPr/>
          <p:nvPr/>
        </p:nvSpPr>
        <p:spPr>
          <a:xfrm>
            <a:off x="609600" y="3581400"/>
            <a:ext cx="7772400" cy="762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Experience in the </a:t>
            </a:r>
            <a:r>
              <a:rPr lang="en-US" sz="40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Labour</a:t>
            </a:r>
            <a:r>
              <a:rPr lang="en-US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Market</a:t>
            </a:r>
            <a:endParaRPr lang="en-US" sz="4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24934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" y="3124200"/>
            <a:ext cx="9143999" cy="373379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453EF-164F-4BE8-B7F5-BFFF819D2E08}" type="slidenum">
              <a:rPr lang="en-US" smtClean="0"/>
              <a:t>2</a:t>
            </a:fld>
            <a:endParaRPr lang="en-US"/>
          </a:p>
        </p:txBody>
      </p:sp>
      <p:sp>
        <p:nvSpPr>
          <p:cNvPr id="21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6705600" cy="685800"/>
          </a:xfrm>
        </p:spPr>
        <p:txBody>
          <a:bodyPr>
            <a:noAutofit/>
          </a:bodyPr>
          <a:lstStyle/>
          <a:p>
            <a:r>
              <a:rPr lang="en-US" sz="2800" b="1" dirty="0" smtClean="0">
                <a:solidFill>
                  <a:srgbClr val="00B0F0"/>
                </a:solidFill>
              </a:rPr>
              <a:t>NEA – The Service &amp; Linkage to HE/TVET</a:t>
            </a:r>
            <a:endParaRPr lang="en-US" sz="2800" b="1" dirty="0">
              <a:solidFill>
                <a:srgbClr val="00B0F0"/>
              </a:solidFill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152400" y="827814"/>
            <a:ext cx="5257800" cy="2067786"/>
            <a:chOff x="3733800" y="762000"/>
            <a:chExt cx="5257800" cy="2067786"/>
          </a:xfrm>
        </p:grpSpPr>
        <p:sp>
          <p:nvSpPr>
            <p:cNvPr id="8" name="Right Arrow 7"/>
            <p:cNvSpPr/>
            <p:nvPr/>
          </p:nvSpPr>
          <p:spPr>
            <a:xfrm>
              <a:off x="5286204" y="762000"/>
              <a:ext cx="1038396" cy="924786"/>
            </a:xfrm>
            <a:prstGeom prst="rightArrow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 smtClean="0"/>
                <a:t>E.S</a:t>
              </a:r>
              <a:endParaRPr lang="en-US" sz="1400" b="1" dirty="0"/>
            </a:p>
          </p:txBody>
        </p:sp>
        <p:sp>
          <p:nvSpPr>
            <p:cNvPr id="9" name="Right Arrow 8"/>
            <p:cNvSpPr/>
            <p:nvPr/>
          </p:nvSpPr>
          <p:spPr>
            <a:xfrm>
              <a:off x="5286204" y="1762986"/>
              <a:ext cx="1038396" cy="924786"/>
            </a:xfrm>
            <a:prstGeom prst="rightArrow">
              <a:avLst/>
            </a:prstGeom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 smtClean="0"/>
                <a:t>LMI</a:t>
              </a:r>
              <a:endParaRPr lang="en-US" sz="1400" b="1" dirty="0"/>
            </a:p>
          </p:txBody>
        </p:sp>
        <p:sp>
          <p:nvSpPr>
            <p:cNvPr id="10" name="Hexagon 9"/>
            <p:cNvSpPr/>
            <p:nvPr/>
          </p:nvSpPr>
          <p:spPr>
            <a:xfrm>
              <a:off x="3733800" y="1040597"/>
              <a:ext cx="1676400" cy="1405322"/>
            </a:xfrm>
            <a:prstGeom prst="hexagon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400" b="1" dirty="0" smtClean="0"/>
                <a:t>National Employment Agency</a:t>
              </a:r>
            </a:p>
            <a:p>
              <a:pPr algn="ctr"/>
              <a:r>
                <a:rPr lang="en-US" sz="1400" b="1" dirty="0" smtClean="0"/>
                <a:t>(NEA)</a:t>
              </a:r>
              <a:endParaRPr lang="en-US" sz="1400" b="1" dirty="0"/>
            </a:p>
          </p:txBody>
        </p:sp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46896" y="820040"/>
              <a:ext cx="2644704" cy="20097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11" name="Group 10"/>
          <p:cNvGrpSpPr/>
          <p:nvPr/>
        </p:nvGrpSpPr>
        <p:grpSpPr>
          <a:xfrm>
            <a:off x="78792" y="3200400"/>
            <a:ext cx="6550608" cy="3581400"/>
            <a:chOff x="78792" y="3200400"/>
            <a:chExt cx="6550608" cy="3581400"/>
          </a:xfrm>
        </p:grpSpPr>
        <p:pic>
          <p:nvPicPr>
            <p:cNvPr id="1030" name="Picture 6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792" y="3200400"/>
              <a:ext cx="6550608" cy="34549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9" name="Rounded Rectangle 18"/>
            <p:cNvSpPr/>
            <p:nvPr/>
          </p:nvSpPr>
          <p:spPr>
            <a:xfrm>
              <a:off x="2213027" y="6400800"/>
              <a:ext cx="2209800" cy="381000"/>
            </a:xfrm>
            <a:prstGeom prst="round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2000" b="1" dirty="0" smtClean="0">
                  <a:solidFill>
                    <a:srgbClr val="C00000"/>
                  </a:solidFill>
                </a:rPr>
                <a:t>NEA Supports</a:t>
              </a:r>
              <a:endParaRPr lang="en-US" sz="2000" b="1" dirty="0">
                <a:solidFill>
                  <a:srgbClr val="C00000"/>
                </a:solidFill>
              </a:endParaRPr>
            </a:p>
          </p:txBody>
        </p:sp>
      </p:grp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5600" y="3352800"/>
            <a:ext cx="2213663" cy="2438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228600"/>
            <a:ext cx="3656581" cy="27535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743747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5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5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5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3260" y="652470"/>
            <a:ext cx="4888340" cy="292893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03B36-3A8A-4502-B79E-CDCD22F8224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1219200" y="0"/>
            <a:ext cx="6705600" cy="65247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 smtClean="0">
                <a:solidFill>
                  <a:srgbClr val="00B0F0"/>
                </a:solidFill>
              </a:rPr>
              <a:t>Some Evidence in the </a:t>
            </a:r>
            <a:r>
              <a:rPr lang="en-US" sz="2800" b="1" dirty="0" err="1" smtClean="0">
                <a:solidFill>
                  <a:srgbClr val="00B0F0"/>
                </a:solidFill>
              </a:rPr>
              <a:t>Labour</a:t>
            </a:r>
            <a:r>
              <a:rPr lang="en-US" sz="2800" b="1" dirty="0" smtClean="0">
                <a:solidFill>
                  <a:srgbClr val="00B0F0"/>
                </a:solidFill>
              </a:rPr>
              <a:t> Market</a:t>
            </a:r>
            <a:endParaRPr lang="en-US" sz="2800" b="1" dirty="0">
              <a:solidFill>
                <a:srgbClr val="00B0F0"/>
              </a:solidFill>
            </a:endParaRPr>
          </a:p>
        </p:txBody>
      </p:sp>
      <p:sp>
        <p:nvSpPr>
          <p:cNvPr id="2" name="Rounded Rectangle 1"/>
          <p:cNvSpPr/>
          <p:nvPr/>
        </p:nvSpPr>
        <p:spPr>
          <a:xfrm>
            <a:off x="152400" y="652470"/>
            <a:ext cx="3429000" cy="2721147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b="1" dirty="0" smtClean="0"/>
              <a:t>Employer Skills Needs Survey 2014</a:t>
            </a:r>
          </a:p>
          <a:p>
            <a:pPr marL="342900" indent="-342900">
              <a:buAutoNum type="arabicPeriod"/>
            </a:pPr>
            <a:r>
              <a:rPr lang="en-US" sz="1500" dirty="0" smtClean="0"/>
              <a:t>Accommodation</a:t>
            </a:r>
          </a:p>
          <a:p>
            <a:pPr marL="342900" indent="-342900">
              <a:buAutoNum type="arabicPeriod"/>
            </a:pPr>
            <a:r>
              <a:rPr lang="en-US" sz="1500" dirty="0" smtClean="0"/>
              <a:t>Construction</a:t>
            </a:r>
          </a:p>
          <a:p>
            <a:pPr marL="342900" indent="-342900">
              <a:buAutoNum type="arabicPeriod"/>
            </a:pPr>
            <a:r>
              <a:rPr lang="en-US" sz="1500" dirty="0" smtClean="0"/>
              <a:t>Education</a:t>
            </a:r>
          </a:p>
          <a:p>
            <a:pPr marL="342900" indent="-342900">
              <a:buAutoNum type="arabicPeriod"/>
            </a:pPr>
            <a:r>
              <a:rPr lang="en-US" sz="1500" dirty="0" smtClean="0"/>
              <a:t>Finance and Insurance</a:t>
            </a:r>
          </a:p>
          <a:p>
            <a:pPr marL="342900" indent="-342900">
              <a:buAutoNum type="arabicPeriod"/>
            </a:pPr>
            <a:r>
              <a:rPr lang="en-US" sz="1500" dirty="0" smtClean="0"/>
              <a:t>Food and Beverage</a:t>
            </a:r>
          </a:p>
          <a:p>
            <a:pPr marL="342900" indent="-342900">
              <a:buAutoNum type="arabicPeriod"/>
            </a:pPr>
            <a:r>
              <a:rPr lang="en-US" sz="1500" dirty="0" smtClean="0"/>
              <a:t>Garments and Footwear</a:t>
            </a:r>
          </a:p>
          <a:p>
            <a:pPr marL="342900" indent="-342900">
              <a:buAutoNum type="arabicPeriod"/>
            </a:pPr>
            <a:r>
              <a:rPr lang="en-US" sz="1500" dirty="0" smtClean="0"/>
              <a:t>Health</a:t>
            </a:r>
          </a:p>
          <a:p>
            <a:pPr marL="342900" indent="-342900">
              <a:buAutoNum type="arabicPeriod"/>
            </a:pPr>
            <a:r>
              <a:rPr lang="en-US" sz="1500" dirty="0" smtClean="0"/>
              <a:t>ICT</a:t>
            </a:r>
          </a:p>
          <a:p>
            <a:pPr marL="342900" indent="-342900">
              <a:buAutoNum type="arabicPeriod"/>
            </a:pPr>
            <a:r>
              <a:rPr lang="en-US" sz="1500" dirty="0" smtClean="0"/>
              <a:t>Logistics</a:t>
            </a:r>
          </a:p>
          <a:p>
            <a:pPr marL="342900" indent="-342900">
              <a:buAutoNum type="arabicPeriod"/>
            </a:pPr>
            <a:r>
              <a:rPr lang="en-US" sz="1500" dirty="0" smtClean="0"/>
              <a:t>Rubber/Plastics</a:t>
            </a:r>
          </a:p>
        </p:txBody>
      </p:sp>
      <p:pic>
        <p:nvPicPr>
          <p:cNvPr id="14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90"/>
          <a:stretch/>
        </p:blipFill>
        <p:spPr bwMode="auto">
          <a:xfrm>
            <a:off x="133350" y="3483147"/>
            <a:ext cx="4667250" cy="329865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9" name="Rounded Rectangle 18"/>
          <p:cNvSpPr/>
          <p:nvPr/>
        </p:nvSpPr>
        <p:spPr>
          <a:xfrm>
            <a:off x="5181600" y="3733800"/>
            <a:ext cx="3853543" cy="1799589"/>
          </a:xfrm>
          <a:prstGeom prst="roundRect">
            <a:avLst/>
          </a:prstGeom>
          <a:ln w="38100"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b="1" dirty="0" smtClean="0"/>
              <a:t>NEA – Challenges:</a:t>
            </a:r>
          </a:p>
          <a:p>
            <a:pPr marL="117475" indent="-117475">
              <a:buFontTx/>
              <a:buChar char="-"/>
            </a:pPr>
            <a:r>
              <a:rPr lang="en-US" sz="1500" dirty="0" err="1" smtClean="0"/>
              <a:t>Mis</a:t>
            </a:r>
            <a:r>
              <a:rPr lang="en-US" sz="1500" dirty="0" smtClean="0"/>
              <a:t>-matching between supply &amp; demand</a:t>
            </a:r>
          </a:p>
          <a:p>
            <a:pPr marL="117475" indent="-117475">
              <a:buFontTx/>
              <a:buChar char="-"/>
            </a:pPr>
            <a:r>
              <a:rPr lang="en-US" sz="1500" dirty="0" smtClean="0"/>
              <a:t>Lacking quality &amp; qualified jobseekers</a:t>
            </a:r>
          </a:p>
          <a:p>
            <a:pPr marL="117475" indent="-117475">
              <a:buFontTx/>
              <a:buChar char="-"/>
            </a:pPr>
            <a:r>
              <a:rPr lang="en-US" sz="1500" dirty="0" smtClean="0"/>
              <a:t>Lacking career pathway &amp; world of work</a:t>
            </a:r>
          </a:p>
          <a:p>
            <a:pPr marL="117475" indent="-117475">
              <a:buFontTx/>
              <a:buChar char="-"/>
            </a:pPr>
            <a:r>
              <a:rPr lang="en-US" sz="1500" dirty="0" smtClean="0"/>
              <a:t>Lacking job readiness &amp; Soft skills</a:t>
            </a:r>
          </a:p>
          <a:p>
            <a:pPr marL="117475" indent="-117475">
              <a:buFontTx/>
              <a:buChar char="-"/>
            </a:pPr>
            <a:r>
              <a:rPr lang="en-US" sz="1500" dirty="0" smtClean="0"/>
              <a:t>Lacking employers support in internship opportunity …</a:t>
            </a:r>
          </a:p>
        </p:txBody>
      </p:sp>
      <p:sp>
        <p:nvSpPr>
          <p:cNvPr id="20" name="Pentagon 19"/>
          <p:cNvSpPr/>
          <p:nvPr/>
        </p:nvSpPr>
        <p:spPr>
          <a:xfrm>
            <a:off x="5181600" y="5715000"/>
            <a:ext cx="3810000" cy="1066802"/>
          </a:xfrm>
          <a:prstGeom prst="homePlate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To realize Learning Outcomes &amp; promote Employability </a:t>
            </a:r>
            <a:r>
              <a:rPr lang="en-US" sz="1400" dirty="0" smtClean="0">
                <a:sym typeface="Wingdings" pitchFamily="2" charset="2"/>
              </a:rPr>
              <a:t> Required strong </a:t>
            </a:r>
            <a:r>
              <a:rPr lang="en-US" sz="1400" dirty="0" smtClean="0"/>
              <a:t>collaboration </a:t>
            </a:r>
            <a:r>
              <a:rPr lang="en-US" sz="1400" dirty="0" err="1" smtClean="0">
                <a:sym typeface="Wingdings" pitchFamily="2" charset="2"/>
              </a:rPr>
              <a:t>Edu</a:t>
            </a:r>
            <a:r>
              <a:rPr lang="en-US" sz="1400" dirty="0" smtClean="0">
                <a:sym typeface="Wingdings" pitchFamily="2" charset="2"/>
              </a:rPr>
              <a:t>./Training Providers, Employers &amp; other stakeholders</a:t>
            </a:r>
            <a:endParaRPr lang="en-US" sz="1400" dirty="0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9940" y="1668471"/>
            <a:ext cx="2034060" cy="14557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2811" y="4742178"/>
            <a:ext cx="1878789" cy="15824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16-Point Star 3"/>
          <p:cNvSpPr/>
          <p:nvPr/>
        </p:nvSpPr>
        <p:spPr>
          <a:xfrm>
            <a:off x="2209800" y="2172318"/>
            <a:ext cx="1893461" cy="1256682"/>
          </a:xfrm>
          <a:prstGeom prst="star16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&gt;700 </a:t>
            </a:r>
            <a:r>
              <a:rPr lang="en-US" sz="1400" dirty="0" smtClean="0"/>
              <a:t>enterprises</a:t>
            </a:r>
            <a:r>
              <a:rPr lang="en-US" sz="700" dirty="0" smtClean="0"/>
              <a:t> </a:t>
            </a:r>
            <a:endParaRPr lang="en-US" sz="700" dirty="0"/>
          </a:p>
        </p:txBody>
      </p:sp>
    </p:spTree>
    <p:extLst>
      <p:ext uri="{BB962C8B-B14F-4D97-AF65-F5344CB8AC3E}">
        <p14:creationId xmlns:p14="http://schemas.microsoft.com/office/powerpoint/2010/main" val="16515165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5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25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5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25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"/>
                            </p:stCondLst>
                            <p:childTnLst>
                              <p:par>
                                <p:cTn id="2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25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5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25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"/>
                            </p:stCondLst>
                            <p:childTnLst>
                              <p:par>
                                <p:cTn id="3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25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5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25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9" grpId="0" animBg="1"/>
      <p:bldP spid="20" grpId="0" animBg="1"/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699754"/>
            <a:ext cx="7315200" cy="729246"/>
          </a:xfrm>
        </p:spPr>
        <p:txBody>
          <a:bodyPr>
            <a:normAutofit/>
          </a:bodyPr>
          <a:lstStyle/>
          <a:p>
            <a:r>
              <a:rPr lang="en-US" sz="3600" i="1" dirty="0" smtClean="0"/>
              <a:t>Visit us @</a:t>
            </a:r>
            <a:endParaRPr lang="en-US" sz="3600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453EF-164F-4BE8-B7F5-BFFF819D2E08}" type="slidenum">
              <a:rPr lang="en-US" smtClean="0"/>
              <a:t>4</a:t>
            </a:fld>
            <a:endParaRPr lang="en-US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914400" y="3505200"/>
            <a:ext cx="73152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 smtClean="0">
                <a:solidFill>
                  <a:srgbClr val="0070C0"/>
                </a:solidFill>
              </a:rPr>
              <a:t>www.nea.gov.kh</a:t>
            </a:r>
          </a:p>
          <a:p>
            <a:r>
              <a:rPr lang="en-US" b="1" dirty="0" smtClean="0">
                <a:solidFill>
                  <a:srgbClr val="0070C0"/>
                </a:solidFill>
              </a:rPr>
              <a:t>Facebook.com/</a:t>
            </a:r>
            <a:r>
              <a:rPr lang="en-US" b="1" dirty="0" err="1" smtClean="0">
                <a:solidFill>
                  <a:srgbClr val="0070C0"/>
                </a:solidFill>
              </a:rPr>
              <a:t>neakhmer</a:t>
            </a: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1524000" y="4953000"/>
            <a:ext cx="6096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Thank You!</a:t>
            </a:r>
            <a:endParaRPr lang="en-US" dirty="0"/>
          </a:p>
        </p:txBody>
      </p:sp>
      <p:pic>
        <p:nvPicPr>
          <p:cNvPr id="7" name="Picture 2" descr="D:\Hunleng__General\NEA logo\2014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609600"/>
            <a:ext cx="1981200" cy="20186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82571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690</TotalTime>
  <Words>150</Words>
  <Application>Microsoft Office PowerPoint</Application>
  <PresentationFormat>On-screen Show (4:3)</PresentationFormat>
  <Paragraphs>39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6" baseType="lpstr">
      <vt:lpstr>Office Theme</vt:lpstr>
      <vt:lpstr>1_Office Theme</vt:lpstr>
      <vt:lpstr>2nd SHARE National Workshop on the Impact of Qualifications Frameworks and Learning Outcomes on Higher Education in ASEAN</vt:lpstr>
      <vt:lpstr>NEA – The Service &amp; Linkage to HE/TVET</vt:lpstr>
      <vt:lpstr>PowerPoint Presentation</vt:lpstr>
      <vt:lpstr>Visit us @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ASUS</dc:creator>
  <cp:lastModifiedBy>ASUS</cp:lastModifiedBy>
  <cp:revision>72</cp:revision>
  <dcterms:created xsi:type="dcterms:W3CDTF">2016-07-16T05:59:33Z</dcterms:created>
  <dcterms:modified xsi:type="dcterms:W3CDTF">2016-07-20T00:58:52Z</dcterms:modified>
</cp:coreProperties>
</file>