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306" r:id="rId3"/>
    <p:sldId id="274" r:id="rId4"/>
    <p:sldId id="316" r:id="rId5"/>
    <p:sldId id="276" r:id="rId6"/>
    <p:sldId id="277" r:id="rId7"/>
    <p:sldId id="317" r:id="rId8"/>
    <p:sldId id="279" r:id="rId9"/>
    <p:sldId id="288" r:id="rId10"/>
    <p:sldId id="297" r:id="rId11"/>
    <p:sldId id="318" r:id="rId12"/>
    <p:sldId id="307" r:id="rId13"/>
    <p:sldId id="308" r:id="rId14"/>
    <p:sldId id="309" r:id="rId15"/>
    <p:sldId id="312" r:id="rId16"/>
    <p:sldId id="313" r:id="rId17"/>
    <p:sldId id="314" r:id="rId18"/>
    <p:sldId id="315" r:id="rId19"/>
    <p:sldId id="311" r:id="rId20"/>
    <p:sldId id="30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099" autoAdjust="0"/>
  </p:normalViewPr>
  <p:slideViewPr>
    <p:cSldViewPr>
      <p:cViewPr>
        <p:scale>
          <a:sx n="71" d="100"/>
          <a:sy n="71" d="100"/>
        </p:scale>
        <p:origin x="-1344"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AEBDC7-80D6-49F5-A53B-31AD16B0D75F}"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2E238A10-69B2-46A1-AD1E-412A732C1F3C}">
      <dgm:prSet phldrT="[Text]"/>
      <dgm:spPr/>
      <dgm:t>
        <a:bodyPr/>
        <a:lstStyle/>
        <a:p>
          <a:r>
            <a:rPr lang="en-US" dirty="0" smtClean="0"/>
            <a:t>1-Labor &amp; HR Practice Consultation</a:t>
          </a:r>
          <a:endParaRPr lang="en-US" dirty="0"/>
        </a:p>
      </dgm:t>
    </dgm:pt>
    <dgm:pt modelId="{E223DE37-FCA8-4A17-97BC-582B8B70DC9E}" type="parTrans" cxnId="{DCEB8150-3AC6-4A44-BD41-02992AC2A8BB}">
      <dgm:prSet/>
      <dgm:spPr/>
      <dgm:t>
        <a:bodyPr/>
        <a:lstStyle/>
        <a:p>
          <a:endParaRPr lang="en-US"/>
        </a:p>
      </dgm:t>
    </dgm:pt>
    <dgm:pt modelId="{07EEE48B-B801-4793-85D2-EEBFFA5EAC44}" type="sibTrans" cxnId="{DCEB8150-3AC6-4A44-BD41-02992AC2A8BB}">
      <dgm:prSet/>
      <dgm:spPr/>
      <dgm:t>
        <a:bodyPr/>
        <a:lstStyle/>
        <a:p>
          <a:endParaRPr lang="en-US"/>
        </a:p>
      </dgm:t>
    </dgm:pt>
    <dgm:pt modelId="{13A364E7-959F-48E2-A061-1529619EA2B5}">
      <dgm:prSet phldrT="[Text]"/>
      <dgm:spPr/>
      <dgm:t>
        <a:bodyPr/>
        <a:lstStyle/>
        <a:p>
          <a:r>
            <a:rPr lang="en-US" dirty="0" smtClean="0"/>
            <a:t>2-Training &amp; Development</a:t>
          </a:r>
          <a:endParaRPr lang="en-US" dirty="0"/>
        </a:p>
      </dgm:t>
    </dgm:pt>
    <dgm:pt modelId="{AF2199BE-9F75-4528-90A0-6EDA732B077C}" type="parTrans" cxnId="{D3814CD2-1E6A-46EF-84D1-5B6FADC9FA19}">
      <dgm:prSet/>
      <dgm:spPr/>
      <dgm:t>
        <a:bodyPr/>
        <a:lstStyle/>
        <a:p>
          <a:endParaRPr lang="en-US"/>
        </a:p>
      </dgm:t>
    </dgm:pt>
    <dgm:pt modelId="{B7461802-788C-41EC-A532-1FF71BD9BEB3}" type="sibTrans" cxnId="{D3814CD2-1E6A-46EF-84D1-5B6FADC9FA19}">
      <dgm:prSet/>
      <dgm:spPr/>
      <dgm:t>
        <a:bodyPr/>
        <a:lstStyle/>
        <a:p>
          <a:endParaRPr lang="en-US"/>
        </a:p>
      </dgm:t>
    </dgm:pt>
    <dgm:pt modelId="{FD1B4F18-1C2F-447B-B62F-DBABB62C58E8}">
      <dgm:prSet phldrT="[Text]"/>
      <dgm:spPr/>
      <dgm:t>
        <a:bodyPr/>
        <a:lstStyle/>
        <a:p>
          <a:r>
            <a:rPr lang="en-US" dirty="0" smtClean="0"/>
            <a:t>3-HR Compliances</a:t>
          </a:r>
          <a:endParaRPr lang="en-US" dirty="0"/>
        </a:p>
      </dgm:t>
    </dgm:pt>
    <dgm:pt modelId="{B175982D-F469-444B-95D8-B87A6F5998F5}" type="parTrans" cxnId="{9926A326-B328-48B7-A760-BD80479ACA3D}">
      <dgm:prSet/>
      <dgm:spPr/>
      <dgm:t>
        <a:bodyPr/>
        <a:lstStyle/>
        <a:p>
          <a:endParaRPr lang="en-US"/>
        </a:p>
      </dgm:t>
    </dgm:pt>
    <dgm:pt modelId="{C4BBC421-2359-4067-B744-48392DD0D3AC}" type="sibTrans" cxnId="{9926A326-B328-48B7-A760-BD80479ACA3D}">
      <dgm:prSet/>
      <dgm:spPr/>
      <dgm:t>
        <a:bodyPr/>
        <a:lstStyle/>
        <a:p>
          <a:endParaRPr lang="en-US"/>
        </a:p>
      </dgm:t>
    </dgm:pt>
    <dgm:pt modelId="{52472959-6F5F-437C-B004-B15260043AD7}">
      <dgm:prSet phldrT="[Text]"/>
      <dgm:spPr/>
      <dgm:t>
        <a:bodyPr/>
        <a:lstStyle/>
        <a:p>
          <a:r>
            <a:rPr lang="en-US" dirty="0" smtClean="0"/>
            <a:t>4-Networking Opportunities</a:t>
          </a:r>
          <a:endParaRPr lang="en-US" dirty="0"/>
        </a:p>
      </dgm:t>
    </dgm:pt>
    <dgm:pt modelId="{A040E174-6406-44F4-AE61-931903B58205}" type="parTrans" cxnId="{717FB27B-AF05-4C29-AEA8-1A9CD0E0A965}">
      <dgm:prSet/>
      <dgm:spPr/>
      <dgm:t>
        <a:bodyPr/>
        <a:lstStyle/>
        <a:p>
          <a:endParaRPr lang="en-US"/>
        </a:p>
      </dgm:t>
    </dgm:pt>
    <dgm:pt modelId="{198C2C45-2247-4DAB-83AB-A70BE2DA1A5D}" type="sibTrans" cxnId="{717FB27B-AF05-4C29-AEA8-1A9CD0E0A965}">
      <dgm:prSet/>
      <dgm:spPr/>
      <dgm:t>
        <a:bodyPr/>
        <a:lstStyle/>
        <a:p>
          <a:endParaRPr lang="en-US"/>
        </a:p>
      </dgm:t>
    </dgm:pt>
    <dgm:pt modelId="{504B5005-FBD6-4E05-AB67-F8F05CA24948}">
      <dgm:prSet phldrT="[Text]"/>
      <dgm:spPr/>
      <dgm:t>
        <a:bodyPr/>
        <a:lstStyle/>
        <a:p>
          <a:r>
            <a:rPr lang="en-US" dirty="0" smtClean="0"/>
            <a:t>7-Information Dissemination</a:t>
          </a:r>
          <a:endParaRPr lang="en-US" dirty="0"/>
        </a:p>
      </dgm:t>
    </dgm:pt>
    <dgm:pt modelId="{4103E87E-5797-4CBD-A29C-53A86FFBEE27}" type="parTrans" cxnId="{5216D5BE-B9F3-4A3C-8D73-9249164D70ED}">
      <dgm:prSet/>
      <dgm:spPr/>
      <dgm:t>
        <a:bodyPr/>
        <a:lstStyle/>
        <a:p>
          <a:endParaRPr lang="en-US"/>
        </a:p>
      </dgm:t>
    </dgm:pt>
    <dgm:pt modelId="{0DE6FCA8-E902-4488-99BB-72121185B069}" type="sibTrans" cxnId="{5216D5BE-B9F3-4A3C-8D73-9249164D70ED}">
      <dgm:prSet/>
      <dgm:spPr/>
      <dgm:t>
        <a:bodyPr/>
        <a:lstStyle/>
        <a:p>
          <a:endParaRPr lang="en-US"/>
        </a:p>
      </dgm:t>
    </dgm:pt>
    <dgm:pt modelId="{599A8CCF-12AC-4712-B0D2-B37F4487D02F}">
      <dgm:prSet/>
      <dgm:spPr/>
      <dgm:t>
        <a:bodyPr/>
        <a:lstStyle/>
        <a:p>
          <a:r>
            <a:rPr lang="en-US" dirty="0" smtClean="0"/>
            <a:t>5-Policy &amp; Advocacy</a:t>
          </a:r>
          <a:endParaRPr lang="en-US" dirty="0"/>
        </a:p>
      </dgm:t>
    </dgm:pt>
    <dgm:pt modelId="{8EE59E54-13ED-4AFA-8698-7156B48A03F9}" type="parTrans" cxnId="{FBDE7A33-44D2-441F-B24C-CE7A941BE913}">
      <dgm:prSet/>
      <dgm:spPr/>
      <dgm:t>
        <a:bodyPr/>
        <a:lstStyle/>
        <a:p>
          <a:endParaRPr lang="en-US"/>
        </a:p>
      </dgm:t>
    </dgm:pt>
    <dgm:pt modelId="{16E5B073-BE3B-4015-BBBB-CEADEF624255}" type="sibTrans" cxnId="{FBDE7A33-44D2-441F-B24C-CE7A941BE913}">
      <dgm:prSet/>
      <dgm:spPr/>
      <dgm:t>
        <a:bodyPr/>
        <a:lstStyle/>
        <a:p>
          <a:endParaRPr lang="en-US"/>
        </a:p>
      </dgm:t>
    </dgm:pt>
    <dgm:pt modelId="{1A314501-3570-4D8B-812B-09E1F6DDAF9C}">
      <dgm:prSet/>
      <dgm:spPr/>
      <dgm:t>
        <a:bodyPr/>
        <a:lstStyle/>
        <a:p>
          <a:r>
            <a:rPr lang="en-US" dirty="0" smtClean="0"/>
            <a:t>6-Research &amp; Publication</a:t>
          </a:r>
          <a:endParaRPr lang="en-US" dirty="0"/>
        </a:p>
      </dgm:t>
    </dgm:pt>
    <dgm:pt modelId="{6B9ACE44-CBF7-4D47-84F4-3FBAAB34806A}" type="parTrans" cxnId="{A879961C-311F-43A3-8EAC-B44056BC0F44}">
      <dgm:prSet/>
      <dgm:spPr/>
      <dgm:t>
        <a:bodyPr/>
        <a:lstStyle/>
        <a:p>
          <a:endParaRPr lang="en-US"/>
        </a:p>
      </dgm:t>
    </dgm:pt>
    <dgm:pt modelId="{3D6B5891-73A3-455E-A1B5-B5BFF942F03D}" type="sibTrans" cxnId="{A879961C-311F-43A3-8EAC-B44056BC0F44}">
      <dgm:prSet/>
      <dgm:spPr/>
      <dgm:t>
        <a:bodyPr/>
        <a:lstStyle/>
        <a:p>
          <a:endParaRPr lang="en-US"/>
        </a:p>
      </dgm:t>
    </dgm:pt>
    <dgm:pt modelId="{A8CE926F-36AE-4E35-AF9D-463DFB235407}" type="pres">
      <dgm:prSet presAssocID="{9FAEBDC7-80D6-49F5-A53B-31AD16B0D75F}" presName="Name0" presStyleCnt="0">
        <dgm:presLayoutVars>
          <dgm:dir/>
          <dgm:resizeHandles val="exact"/>
        </dgm:presLayoutVars>
      </dgm:prSet>
      <dgm:spPr/>
      <dgm:t>
        <a:bodyPr/>
        <a:lstStyle/>
        <a:p>
          <a:endParaRPr lang="en-US"/>
        </a:p>
      </dgm:t>
    </dgm:pt>
    <dgm:pt modelId="{D0AE11D4-3913-47FE-B0C8-74A0B6F01639}" type="pres">
      <dgm:prSet presAssocID="{9FAEBDC7-80D6-49F5-A53B-31AD16B0D75F}" presName="cycle" presStyleCnt="0"/>
      <dgm:spPr/>
    </dgm:pt>
    <dgm:pt modelId="{D0A03AE5-B254-4269-A7A2-BE4BCC0D7AEE}" type="pres">
      <dgm:prSet presAssocID="{2E238A10-69B2-46A1-AD1E-412A732C1F3C}" presName="nodeFirstNode" presStyleLbl="node1" presStyleIdx="0" presStyleCnt="7">
        <dgm:presLayoutVars>
          <dgm:bulletEnabled val="1"/>
        </dgm:presLayoutVars>
      </dgm:prSet>
      <dgm:spPr/>
      <dgm:t>
        <a:bodyPr/>
        <a:lstStyle/>
        <a:p>
          <a:endParaRPr lang="en-US"/>
        </a:p>
      </dgm:t>
    </dgm:pt>
    <dgm:pt modelId="{1445C12A-7A10-49D6-8678-4A505EDA4DF9}" type="pres">
      <dgm:prSet presAssocID="{07EEE48B-B801-4793-85D2-EEBFFA5EAC44}" presName="sibTransFirstNode" presStyleLbl="bgShp" presStyleIdx="0" presStyleCnt="1"/>
      <dgm:spPr/>
      <dgm:t>
        <a:bodyPr/>
        <a:lstStyle/>
        <a:p>
          <a:endParaRPr lang="en-US"/>
        </a:p>
      </dgm:t>
    </dgm:pt>
    <dgm:pt modelId="{FB4BEF51-3D81-4DC0-B518-F9E8DAFC3060}" type="pres">
      <dgm:prSet presAssocID="{13A364E7-959F-48E2-A061-1529619EA2B5}" presName="nodeFollowingNodes" presStyleLbl="node1" presStyleIdx="1" presStyleCnt="7">
        <dgm:presLayoutVars>
          <dgm:bulletEnabled val="1"/>
        </dgm:presLayoutVars>
      </dgm:prSet>
      <dgm:spPr/>
      <dgm:t>
        <a:bodyPr/>
        <a:lstStyle/>
        <a:p>
          <a:endParaRPr lang="en-US"/>
        </a:p>
      </dgm:t>
    </dgm:pt>
    <dgm:pt modelId="{58A25185-60FF-4FA2-9525-B3CB52E902D0}" type="pres">
      <dgm:prSet presAssocID="{1A314501-3570-4D8B-812B-09E1F6DDAF9C}" presName="nodeFollowingNodes" presStyleLbl="node1" presStyleIdx="2" presStyleCnt="7" custRadScaleRad="94233" custRadScaleInc="368020">
        <dgm:presLayoutVars>
          <dgm:bulletEnabled val="1"/>
        </dgm:presLayoutVars>
      </dgm:prSet>
      <dgm:spPr/>
      <dgm:t>
        <a:bodyPr/>
        <a:lstStyle/>
        <a:p>
          <a:endParaRPr lang="en-US"/>
        </a:p>
      </dgm:t>
    </dgm:pt>
    <dgm:pt modelId="{1B37ABD7-38A4-4A84-8657-666E78734ED5}" type="pres">
      <dgm:prSet presAssocID="{599A8CCF-12AC-4712-B0D2-B37F4487D02F}" presName="nodeFollowingNodes" presStyleLbl="node1" presStyleIdx="3" presStyleCnt="7" custRadScaleRad="104751" custRadScaleInc="166947">
        <dgm:presLayoutVars>
          <dgm:bulletEnabled val="1"/>
        </dgm:presLayoutVars>
      </dgm:prSet>
      <dgm:spPr/>
      <dgm:t>
        <a:bodyPr/>
        <a:lstStyle/>
        <a:p>
          <a:endParaRPr lang="en-US"/>
        </a:p>
      </dgm:t>
    </dgm:pt>
    <dgm:pt modelId="{B20D17F1-B373-47B7-B026-182617EE5C44}" type="pres">
      <dgm:prSet presAssocID="{FD1B4F18-1C2F-447B-B62F-DBABB62C58E8}" presName="nodeFollowingNodes" presStyleLbl="node1" presStyleIdx="4" presStyleCnt="7" custRadScaleRad="97825" custRadScaleInc="-253860">
        <dgm:presLayoutVars>
          <dgm:bulletEnabled val="1"/>
        </dgm:presLayoutVars>
      </dgm:prSet>
      <dgm:spPr/>
      <dgm:t>
        <a:bodyPr/>
        <a:lstStyle/>
        <a:p>
          <a:endParaRPr lang="en-US"/>
        </a:p>
      </dgm:t>
    </dgm:pt>
    <dgm:pt modelId="{1BFABA16-63E4-4450-B4D1-2CA50D0B3DE8}" type="pres">
      <dgm:prSet presAssocID="{52472959-6F5F-437C-B004-B15260043AD7}" presName="nodeFollowingNodes" presStyleLbl="node1" presStyleIdx="5" presStyleCnt="7" custRadScaleRad="96198" custRadScaleInc="-283763">
        <dgm:presLayoutVars>
          <dgm:bulletEnabled val="1"/>
        </dgm:presLayoutVars>
      </dgm:prSet>
      <dgm:spPr/>
      <dgm:t>
        <a:bodyPr/>
        <a:lstStyle/>
        <a:p>
          <a:endParaRPr lang="en-US"/>
        </a:p>
      </dgm:t>
    </dgm:pt>
    <dgm:pt modelId="{665EC8DC-DCFD-425C-AA25-F3B31495D2B3}" type="pres">
      <dgm:prSet presAssocID="{504B5005-FBD6-4E05-AB67-F8F05CA24948}" presName="nodeFollowingNodes" presStyleLbl="node1" presStyleIdx="6" presStyleCnt="7" custRadScaleRad="99699" custRadScaleInc="3945">
        <dgm:presLayoutVars>
          <dgm:bulletEnabled val="1"/>
        </dgm:presLayoutVars>
      </dgm:prSet>
      <dgm:spPr/>
      <dgm:t>
        <a:bodyPr/>
        <a:lstStyle/>
        <a:p>
          <a:endParaRPr lang="en-US"/>
        </a:p>
      </dgm:t>
    </dgm:pt>
  </dgm:ptLst>
  <dgm:cxnLst>
    <dgm:cxn modelId="{D3814CD2-1E6A-46EF-84D1-5B6FADC9FA19}" srcId="{9FAEBDC7-80D6-49F5-A53B-31AD16B0D75F}" destId="{13A364E7-959F-48E2-A061-1529619EA2B5}" srcOrd="1" destOrd="0" parTransId="{AF2199BE-9F75-4528-90A0-6EDA732B077C}" sibTransId="{B7461802-788C-41EC-A532-1FF71BD9BEB3}"/>
    <dgm:cxn modelId="{A8FBD481-BEB8-413C-9F0B-C71C85C6A2A9}" type="presOf" srcId="{FD1B4F18-1C2F-447B-B62F-DBABB62C58E8}" destId="{B20D17F1-B373-47B7-B026-182617EE5C44}" srcOrd="0" destOrd="0" presId="urn:microsoft.com/office/officeart/2005/8/layout/cycle3"/>
    <dgm:cxn modelId="{86FC3993-F456-4A3E-8C3B-5049D1C2C0C0}" type="presOf" srcId="{07EEE48B-B801-4793-85D2-EEBFFA5EAC44}" destId="{1445C12A-7A10-49D6-8678-4A505EDA4DF9}" srcOrd="0" destOrd="0" presId="urn:microsoft.com/office/officeart/2005/8/layout/cycle3"/>
    <dgm:cxn modelId="{5216D5BE-B9F3-4A3C-8D73-9249164D70ED}" srcId="{9FAEBDC7-80D6-49F5-A53B-31AD16B0D75F}" destId="{504B5005-FBD6-4E05-AB67-F8F05CA24948}" srcOrd="6" destOrd="0" parTransId="{4103E87E-5797-4CBD-A29C-53A86FFBEE27}" sibTransId="{0DE6FCA8-E902-4488-99BB-72121185B069}"/>
    <dgm:cxn modelId="{9926A326-B328-48B7-A760-BD80479ACA3D}" srcId="{9FAEBDC7-80D6-49F5-A53B-31AD16B0D75F}" destId="{FD1B4F18-1C2F-447B-B62F-DBABB62C58E8}" srcOrd="4" destOrd="0" parTransId="{B175982D-F469-444B-95D8-B87A6F5998F5}" sibTransId="{C4BBC421-2359-4067-B744-48392DD0D3AC}"/>
    <dgm:cxn modelId="{717FB27B-AF05-4C29-AEA8-1A9CD0E0A965}" srcId="{9FAEBDC7-80D6-49F5-A53B-31AD16B0D75F}" destId="{52472959-6F5F-437C-B004-B15260043AD7}" srcOrd="5" destOrd="0" parTransId="{A040E174-6406-44F4-AE61-931903B58205}" sibTransId="{198C2C45-2247-4DAB-83AB-A70BE2DA1A5D}"/>
    <dgm:cxn modelId="{E9B7C1F8-501E-466C-B863-E2B5FB0E36F6}" type="presOf" srcId="{2E238A10-69B2-46A1-AD1E-412A732C1F3C}" destId="{D0A03AE5-B254-4269-A7A2-BE4BCC0D7AEE}" srcOrd="0" destOrd="0" presId="urn:microsoft.com/office/officeart/2005/8/layout/cycle3"/>
    <dgm:cxn modelId="{FBDE7A33-44D2-441F-B24C-CE7A941BE913}" srcId="{9FAEBDC7-80D6-49F5-A53B-31AD16B0D75F}" destId="{599A8CCF-12AC-4712-B0D2-B37F4487D02F}" srcOrd="3" destOrd="0" parTransId="{8EE59E54-13ED-4AFA-8698-7156B48A03F9}" sibTransId="{16E5B073-BE3B-4015-BBBB-CEADEF624255}"/>
    <dgm:cxn modelId="{418454E0-003D-4540-AFD5-936D60883E97}" type="presOf" srcId="{9FAEBDC7-80D6-49F5-A53B-31AD16B0D75F}" destId="{A8CE926F-36AE-4E35-AF9D-463DFB235407}" srcOrd="0" destOrd="0" presId="urn:microsoft.com/office/officeart/2005/8/layout/cycle3"/>
    <dgm:cxn modelId="{8A7C790E-CAE5-4EC8-A7D9-5E3D3E19A9B3}" type="presOf" srcId="{52472959-6F5F-437C-B004-B15260043AD7}" destId="{1BFABA16-63E4-4450-B4D1-2CA50D0B3DE8}" srcOrd="0" destOrd="0" presId="urn:microsoft.com/office/officeart/2005/8/layout/cycle3"/>
    <dgm:cxn modelId="{7E2D82D5-D010-4C2C-ABF1-F5FAAFF54BEB}" type="presOf" srcId="{504B5005-FBD6-4E05-AB67-F8F05CA24948}" destId="{665EC8DC-DCFD-425C-AA25-F3B31495D2B3}" srcOrd="0" destOrd="0" presId="urn:microsoft.com/office/officeart/2005/8/layout/cycle3"/>
    <dgm:cxn modelId="{A879961C-311F-43A3-8EAC-B44056BC0F44}" srcId="{9FAEBDC7-80D6-49F5-A53B-31AD16B0D75F}" destId="{1A314501-3570-4D8B-812B-09E1F6DDAF9C}" srcOrd="2" destOrd="0" parTransId="{6B9ACE44-CBF7-4D47-84F4-3FBAAB34806A}" sibTransId="{3D6B5891-73A3-455E-A1B5-B5BFF942F03D}"/>
    <dgm:cxn modelId="{37E17FD3-5689-44FF-82B5-E911E49E4BED}" type="presOf" srcId="{1A314501-3570-4D8B-812B-09E1F6DDAF9C}" destId="{58A25185-60FF-4FA2-9525-B3CB52E902D0}" srcOrd="0" destOrd="0" presId="urn:microsoft.com/office/officeart/2005/8/layout/cycle3"/>
    <dgm:cxn modelId="{F22763F6-83F4-49CA-B58F-85A15E2DD094}" type="presOf" srcId="{13A364E7-959F-48E2-A061-1529619EA2B5}" destId="{FB4BEF51-3D81-4DC0-B518-F9E8DAFC3060}" srcOrd="0" destOrd="0" presId="urn:microsoft.com/office/officeart/2005/8/layout/cycle3"/>
    <dgm:cxn modelId="{2AA54DA4-01A8-4F19-ABBC-4B3934F385EC}" type="presOf" srcId="{599A8CCF-12AC-4712-B0D2-B37F4487D02F}" destId="{1B37ABD7-38A4-4A84-8657-666E78734ED5}" srcOrd="0" destOrd="0" presId="urn:microsoft.com/office/officeart/2005/8/layout/cycle3"/>
    <dgm:cxn modelId="{DCEB8150-3AC6-4A44-BD41-02992AC2A8BB}" srcId="{9FAEBDC7-80D6-49F5-A53B-31AD16B0D75F}" destId="{2E238A10-69B2-46A1-AD1E-412A732C1F3C}" srcOrd="0" destOrd="0" parTransId="{E223DE37-FCA8-4A17-97BC-582B8B70DC9E}" sibTransId="{07EEE48B-B801-4793-85D2-EEBFFA5EAC44}"/>
    <dgm:cxn modelId="{83B43FA6-3EFE-4082-80BF-EEA5D2FDD2A4}" type="presParOf" srcId="{A8CE926F-36AE-4E35-AF9D-463DFB235407}" destId="{D0AE11D4-3913-47FE-B0C8-74A0B6F01639}" srcOrd="0" destOrd="0" presId="urn:microsoft.com/office/officeart/2005/8/layout/cycle3"/>
    <dgm:cxn modelId="{DC0AE1E1-587C-41D6-8B99-A57B2CECFB48}" type="presParOf" srcId="{D0AE11D4-3913-47FE-B0C8-74A0B6F01639}" destId="{D0A03AE5-B254-4269-A7A2-BE4BCC0D7AEE}" srcOrd="0" destOrd="0" presId="urn:microsoft.com/office/officeart/2005/8/layout/cycle3"/>
    <dgm:cxn modelId="{3E8288D2-C61F-4868-BABC-178F44B85C36}" type="presParOf" srcId="{D0AE11D4-3913-47FE-B0C8-74A0B6F01639}" destId="{1445C12A-7A10-49D6-8678-4A505EDA4DF9}" srcOrd="1" destOrd="0" presId="urn:microsoft.com/office/officeart/2005/8/layout/cycle3"/>
    <dgm:cxn modelId="{2E9D5464-0F51-4F27-BA94-D2410F69C26E}" type="presParOf" srcId="{D0AE11D4-3913-47FE-B0C8-74A0B6F01639}" destId="{FB4BEF51-3D81-4DC0-B518-F9E8DAFC3060}" srcOrd="2" destOrd="0" presId="urn:microsoft.com/office/officeart/2005/8/layout/cycle3"/>
    <dgm:cxn modelId="{825F6DE0-2EE6-4B59-916E-36B5D45910D4}" type="presParOf" srcId="{D0AE11D4-3913-47FE-B0C8-74A0B6F01639}" destId="{58A25185-60FF-4FA2-9525-B3CB52E902D0}" srcOrd="3" destOrd="0" presId="urn:microsoft.com/office/officeart/2005/8/layout/cycle3"/>
    <dgm:cxn modelId="{D0104BB8-7AD6-4370-A8F0-4A951762E74E}" type="presParOf" srcId="{D0AE11D4-3913-47FE-B0C8-74A0B6F01639}" destId="{1B37ABD7-38A4-4A84-8657-666E78734ED5}" srcOrd="4" destOrd="0" presId="urn:microsoft.com/office/officeart/2005/8/layout/cycle3"/>
    <dgm:cxn modelId="{45BF6E40-72AC-42A0-9DC9-256CC836063F}" type="presParOf" srcId="{D0AE11D4-3913-47FE-B0C8-74A0B6F01639}" destId="{B20D17F1-B373-47B7-B026-182617EE5C44}" srcOrd="5" destOrd="0" presId="urn:microsoft.com/office/officeart/2005/8/layout/cycle3"/>
    <dgm:cxn modelId="{10DA9E59-9B43-4B6E-9A96-DE17D1E9D09D}" type="presParOf" srcId="{D0AE11D4-3913-47FE-B0C8-74A0B6F01639}" destId="{1BFABA16-63E4-4450-B4D1-2CA50D0B3DE8}" srcOrd="6" destOrd="0" presId="urn:microsoft.com/office/officeart/2005/8/layout/cycle3"/>
    <dgm:cxn modelId="{C16C2127-AF63-471E-95B2-1E57106173F6}" type="presParOf" srcId="{D0AE11D4-3913-47FE-B0C8-74A0B6F01639}" destId="{665EC8DC-DCFD-425C-AA25-F3B31495D2B3}"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45C12A-7A10-49D6-8678-4A505EDA4DF9}">
      <dsp:nvSpPr>
        <dsp:cNvPr id="0" name=""/>
        <dsp:cNvSpPr/>
      </dsp:nvSpPr>
      <dsp:spPr>
        <a:xfrm>
          <a:off x="1789754" y="-31866"/>
          <a:ext cx="4878691" cy="4878691"/>
        </a:xfrm>
        <a:prstGeom prst="circularArrow">
          <a:avLst>
            <a:gd name="adj1" fmla="val 5544"/>
            <a:gd name="adj2" fmla="val 330680"/>
            <a:gd name="adj3" fmla="val 14499546"/>
            <a:gd name="adj4" fmla="val 1695952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A03AE5-B254-4269-A7A2-BE4BCC0D7AEE}">
      <dsp:nvSpPr>
        <dsp:cNvPr id="0" name=""/>
        <dsp:cNvSpPr/>
      </dsp:nvSpPr>
      <dsp:spPr>
        <a:xfrm>
          <a:off x="3460923" y="661"/>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1-Labor &amp; HR Practice Consultation</a:t>
          </a:r>
          <a:endParaRPr lang="en-US" sz="1400" kern="1200" dirty="0"/>
        </a:p>
      </dsp:txBody>
      <dsp:txXfrm>
        <a:off x="3498422" y="38160"/>
        <a:ext cx="1461354" cy="693178"/>
      </dsp:txXfrm>
    </dsp:sp>
    <dsp:sp modelId="{FB4BEF51-3D81-4DC0-B518-F9E8DAFC3060}">
      <dsp:nvSpPr>
        <dsp:cNvPr id="0" name=""/>
        <dsp:cNvSpPr/>
      </dsp:nvSpPr>
      <dsp:spPr>
        <a:xfrm>
          <a:off x="5087497" y="783978"/>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2-Training &amp; Development</a:t>
          </a:r>
          <a:endParaRPr lang="en-US" sz="1400" kern="1200" dirty="0"/>
        </a:p>
      </dsp:txBody>
      <dsp:txXfrm>
        <a:off x="5124996" y="821477"/>
        <a:ext cx="1461354" cy="693178"/>
      </dsp:txXfrm>
    </dsp:sp>
    <dsp:sp modelId="{58A25185-60FF-4FA2-9525-B3CB52E902D0}">
      <dsp:nvSpPr>
        <dsp:cNvPr id="0" name=""/>
        <dsp:cNvSpPr/>
      </dsp:nvSpPr>
      <dsp:spPr>
        <a:xfrm>
          <a:off x="1501141" y="2133604"/>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6-Research &amp; Publication</a:t>
          </a:r>
          <a:endParaRPr lang="en-US" sz="1400" kern="1200" dirty="0"/>
        </a:p>
      </dsp:txBody>
      <dsp:txXfrm>
        <a:off x="1538640" y="2171103"/>
        <a:ext cx="1461354" cy="693178"/>
      </dsp:txXfrm>
    </dsp:sp>
    <dsp:sp modelId="{1B37ABD7-38A4-4A84-8657-666E78734ED5}">
      <dsp:nvSpPr>
        <dsp:cNvPr id="0" name=""/>
        <dsp:cNvSpPr/>
      </dsp:nvSpPr>
      <dsp:spPr>
        <a:xfrm>
          <a:off x="1805943" y="3499022"/>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5-Policy &amp; Advocacy</a:t>
          </a:r>
          <a:endParaRPr lang="en-US" sz="1400" kern="1200" dirty="0"/>
        </a:p>
      </dsp:txBody>
      <dsp:txXfrm>
        <a:off x="1843442" y="3536521"/>
        <a:ext cx="1461354" cy="693178"/>
      </dsp:txXfrm>
    </dsp:sp>
    <dsp:sp modelId="{B20D17F1-B373-47B7-B026-182617EE5C44}">
      <dsp:nvSpPr>
        <dsp:cNvPr id="0" name=""/>
        <dsp:cNvSpPr/>
      </dsp:nvSpPr>
      <dsp:spPr>
        <a:xfrm>
          <a:off x="5495462" y="2133596"/>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3-HR Compliances</a:t>
          </a:r>
          <a:endParaRPr lang="en-US" sz="1400" kern="1200" dirty="0"/>
        </a:p>
      </dsp:txBody>
      <dsp:txXfrm>
        <a:off x="5532961" y="2171095"/>
        <a:ext cx="1461354" cy="693178"/>
      </dsp:txXfrm>
    </dsp:sp>
    <dsp:sp modelId="{1BFABA16-63E4-4450-B4D1-2CA50D0B3DE8}">
      <dsp:nvSpPr>
        <dsp:cNvPr id="0" name=""/>
        <dsp:cNvSpPr/>
      </dsp:nvSpPr>
      <dsp:spPr>
        <a:xfrm>
          <a:off x="5006348" y="3352791"/>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4-Networking Opportunities</a:t>
          </a:r>
          <a:endParaRPr lang="en-US" sz="1400" kern="1200" dirty="0"/>
        </a:p>
      </dsp:txBody>
      <dsp:txXfrm>
        <a:off x="5043847" y="3390290"/>
        <a:ext cx="1461354" cy="693178"/>
      </dsp:txXfrm>
    </dsp:sp>
    <dsp:sp modelId="{665EC8DC-DCFD-425C-AA25-F3B31495D2B3}">
      <dsp:nvSpPr>
        <dsp:cNvPr id="0" name=""/>
        <dsp:cNvSpPr/>
      </dsp:nvSpPr>
      <dsp:spPr>
        <a:xfrm>
          <a:off x="1880087" y="738265"/>
          <a:ext cx="1536352" cy="7681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7-Information Dissemination</a:t>
          </a:r>
          <a:endParaRPr lang="en-US" sz="1400" kern="1200" dirty="0"/>
        </a:p>
      </dsp:txBody>
      <dsp:txXfrm>
        <a:off x="1917586" y="775764"/>
        <a:ext cx="1461354" cy="693178"/>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53E82D-BF00-482C-BA88-C892D3661476}" type="datetimeFigureOut">
              <a:rPr lang="en-US" smtClean="0"/>
              <a:t>7/19/2016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99A648-8543-423F-9ACA-D72BB4E00843}" type="slidenum">
              <a:rPr lang="en-US" smtClean="0"/>
              <a:t>‹#›</a:t>
            </a:fld>
            <a:endParaRPr lang="en-US"/>
          </a:p>
        </p:txBody>
      </p:sp>
    </p:spTree>
    <p:extLst>
      <p:ext uri="{BB962C8B-B14F-4D97-AF65-F5344CB8AC3E}">
        <p14:creationId xmlns:p14="http://schemas.microsoft.com/office/powerpoint/2010/main" val="400436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b="1">
                <a:solidFill>
                  <a:srgbClr val="000066"/>
                </a:solidFill>
                <a:latin typeface="Arial" pitchFamily="34" charset="0"/>
              </a:defRPr>
            </a:lvl1pPr>
            <a:lvl2pPr marL="702756" indent="-270291" eaLnBrk="0" hangingPunct="0">
              <a:defRPr sz="1100" b="1">
                <a:solidFill>
                  <a:srgbClr val="000066"/>
                </a:solidFill>
                <a:latin typeface="Arial" pitchFamily="34" charset="0"/>
              </a:defRPr>
            </a:lvl2pPr>
            <a:lvl3pPr marL="1081164" indent="-216233" eaLnBrk="0" hangingPunct="0">
              <a:defRPr sz="1100" b="1">
                <a:solidFill>
                  <a:srgbClr val="000066"/>
                </a:solidFill>
                <a:latin typeface="Arial" pitchFamily="34" charset="0"/>
              </a:defRPr>
            </a:lvl3pPr>
            <a:lvl4pPr marL="1513629" indent="-216233" eaLnBrk="0" hangingPunct="0">
              <a:defRPr sz="1100" b="1">
                <a:solidFill>
                  <a:srgbClr val="000066"/>
                </a:solidFill>
                <a:latin typeface="Arial" pitchFamily="34" charset="0"/>
              </a:defRPr>
            </a:lvl4pPr>
            <a:lvl5pPr marL="1946095" indent="-216233" eaLnBrk="0" hangingPunct="0">
              <a:defRPr sz="1100" b="1">
                <a:solidFill>
                  <a:srgbClr val="000066"/>
                </a:solidFill>
                <a:latin typeface="Arial" pitchFamily="34" charset="0"/>
              </a:defRPr>
            </a:lvl5pPr>
            <a:lvl6pPr marL="2378560" indent="-216233" algn="ctr" eaLnBrk="0" fontAlgn="base" hangingPunct="0">
              <a:spcBef>
                <a:spcPct val="0"/>
              </a:spcBef>
              <a:spcAft>
                <a:spcPct val="0"/>
              </a:spcAft>
              <a:defRPr sz="1100" b="1">
                <a:solidFill>
                  <a:srgbClr val="000066"/>
                </a:solidFill>
                <a:latin typeface="Arial" pitchFamily="34" charset="0"/>
              </a:defRPr>
            </a:lvl6pPr>
            <a:lvl7pPr marL="2811026" indent="-216233" algn="ctr" eaLnBrk="0" fontAlgn="base" hangingPunct="0">
              <a:spcBef>
                <a:spcPct val="0"/>
              </a:spcBef>
              <a:spcAft>
                <a:spcPct val="0"/>
              </a:spcAft>
              <a:defRPr sz="1100" b="1">
                <a:solidFill>
                  <a:srgbClr val="000066"/>
                </a:solidFill>
                <a:latin typeface="Arial" pitchFamily="34" charset="0"/>
              </a:defRPr>
            </a:lvl7pPr>
            <a:lvl8pPr marL="3243491" indent="-216233" algn="ctr" eaLnBrk="0" fontAlgn="base" hangingPunct="0">
              <a:spcBef>
                <a:spcPct val="0"/>
              </a:spcBef>
              <a:spcAft>
                <a:spcPct val="0"/>
              </a:spcAft>
              <a:defRPr sz="1100" b="1">
                <a:solidFill>
                  <a:srgbClr val="000066"/>
                </a:solidFill>
                <a:latin typeface="Arial" pitchFamily="34" charset="0"/>
              </a:defRPr>
            </a:lvl8pPr>
            <a:lvl9pPr marL="3675957" indent="-216233" algn="ctr" eaLnBrk="0" fontAlgn="base" hangingPunct="0">
              <a:spcBef>
                <a:spcPct val="0"/>
              </a:spcBef>
              <a:spcAft>
                <a:spcPct val="0"/>
              </a:spcAft>
              <a:defRPr sz="1100" b="1">
                <a:solidFill>
                  <a:srgbClr val="000066"/>
                </a:solidFill>
                <a:latin typeface="Arial" pitchFamily="34" charset="0"/>
              </a:defRPr>
            </a:lvl9pPr>
          </a:lstStyle>
          <a:p>
            <a:pPr eaLnBrk="1" hangingPunct="1"/>
            <a:fld id="{03CDB602-9930-4A00-BC41-EF4B499BBABA}" type="slidenum">
              <a:rPr lang="en-US" b="0" smtClean="0">
                <a:solidFill>
                  <a:schemeClr val="tx1"/>
                </a:solidFill>
              </a:rPr>
              <a:pPr eaLnBrk="1" hangingPunct="1"/>
              <a:t>1</a:t>
            </a:fld>
            <a:endParaRPr lang="en-US" b="0" smtClean="0">
              <a:solidFill>
                <a:schemeClr val="tx1"/>
              </a:solidFill>
            </a:endParaRPr>
          </a:p>
        </p:txBody>
      </p:sp>
      <p:sp>
        <p:nvSpPr>
          <p:cNvPr id="15363"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p:txBody>
          <a:bodyPr/>
          <a:lstStyle/>
          <a:p>
            <a:pPr eaLnBrk="1" hangingPunct="1">
              <a:defRPr/>
            </a:pP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rgbClr val="000066"/>
                </a:solidFill>
                <a:latin typeface="Arial" pitchFamily="34" charset="0"/>
              </a:defRPr>
            </a:lvl1pPr>
            <a:lvl2pPr marL="730914" indent="-281121" eaLnBrk="0" hangingPunct="0">
              <a:defRPr sz="1200" b="1">
                <a:solidFill>
                  <a:srgbClr val="000066"/>
                </a:solidFill>
                <a:latin typeface="Arial" pitchFamily="34" charset="0"/>
              </a:defRPr>
            </a:lvl2pPr>
            <a:lvl3pPr marL="1124483" indent="-224897" eaLnBrk="0" hangingPunct="0">
              <a:defRPr sz="1200" b="1">
                <a:solidFill>
                  <a:srgbClr val="000066"/>
                </a:solidFill>
                <a:latin typeface="Arial" pitchFamily="34" charset="0"/>
              </a:defRPr>
            </a:lvl3pPr>
            <a:lvl4pPr marL="1574277" indent="-224897" eaLnBrk="0" hangingPunct="0">
              <a:defRPr sz="1200" b="1">
                <a:solidFill>
                  <a:srgbClr val="000066"/>
                </a:solidFill>
                <a:latin typeface="Arial" pitchFamily="34" charset="0"/>
              </a:defRPr>
            </a:lvl4pPr>
            <a:lvl5pPr marL="2024070" indent="-224897" eaLnBrk="0" hangingPunct="0">
              <a:defRPr sz="1200" b="1">
                <a:solidFill>
                  <a:srgbClr val="000066"/>
                </a:solidFill>
                <a:latin typeface="Arial" pitchFamily="34" charset="0"/>
              </a:defRPr>
            </a:lvl5pPr>
            <a:lvl6pPr marL="2473863" indent="-224897" algn="ctr" eaLnBrk="0" fontAlgn="base" hangingPunct="0">
              <a:spcBef>
                <a:spcPct val="0"/>
              </a:spcBef>
              <a:spcAft>
                <a:spcPct val="0"/>
              </a:spcAft>
              <a:defRPr sz="1200" b="1">
                <a:solidFill>
                  <a:srgbClr val="000066"/>
                </a:solidFill>
                <a:latin typeface="Arial" pitchFamily="34" charset="0"/>
              </a:defRPr>
            </a:lvl6pPr>
            <a:lvl7pPr marL="2923657" indent="-224897" algn="ctr" eaLnBrk="0" fontAlgn="base" hangingPunct="0">
              <a:spcBef>
                <a:spcPct val="0"/>
              </a:spcBef>
              <a:spcAft>
                <a:spcPct val="0"/>
              </a:spcAft>
              <a:defRPr sz="1200" b="1">
                <a:solidFill>
                  <a:srgbClr val="000066"/>
                </a:solidFill>
                <a:latin typeface="Arial" pitchFamily="34" charset="0"/>
              </a:defRPr>
            </a:lvl7pPr>
            <a:lvl8pPr marL="3373450" indent="-224897" algn="ctr" eaLnBrk="0" fontAlgn="base" hangingPunct="0">
              <a:spcBef>
                <a:spcPct val="0"/>
              </a:spcBef>
              <a:spcAft>
                <a:spcPct val="0"/>
              </a:spcAft>
              <a:defRPr sz="1200" b="1">
                <a:solidFill>
                  <a:srgbClr val="000066"/>
                </a:solidFill>
                <a:latin typeface="Arial" pitchFamily="34" charset="0"/>
              </a:defRPr>
            </a:lvl8pPr>
            <a:lvl9pPr marL="3823244" indent="-224897" algn="ctr" eaLnBrk="0" fontAlgn="base" hangingPunct="0">
              <a:spcBef>
                <a:spcPct val="0"/>
              </a:spcBef>
              <a:spcAft>
                <a:spcPct val="0"/>
              </a:spcAft>
              <a:defRPr sz="1200" b="1">
                <a:solidFill>
                  <a:srgbClr val="000066"/>
                </a:solidFill>
                <a:latin typeface="Arial" pitchFamily="34" charset="0"/>
              </a:defRPr>
            </a:lvl9pPr>
          </a:lstStyle>
          <a:p>
            <a:pPr eaLnBrk="1" hangingPunct="1"/>
            <a:fld id="{941E56D2-6496-419A-9FD0-9BC282650D39}" type="slidenum">
              <a:rPr lang="en-US" b="0" smtClean="0">
                <a:solidFill>
                  <a:schemeClr val="tx1"/>
                </a:solidFill>
              </a:rPr>
              <a:pPr eaLnBrk="1" hangingPunct="1"/>
              <a:t>3</a:t>
            </a:fld>
            <a:endParaRPr lang="en-US" b="0" smtClean="0">
              <a:solidFill>
                <a:schemeClr val="tx1"/>
              </a:solidFill>
            </a:endParaRPr>
          </a:p>
        </p:txBody>
      </p:sp>
      <p:sp>
        <p:nvSpPr>
          <p:cNvPr id="3379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p:txBody>
          <a:bodyPr/>
          <a:lstStyle/>
          <a:p>
            <a:pPr eaLnBrk="1" hangingPunct="1">
              <a:defRPr/>
            </a:pP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3482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rgbClr val="000066"/>
                </a:solidFill>
                <a:latin typeface="Arial" pitchFamily="34" charset="0"/>
              </a:defRPr>
            </a:lvl1pPr>
            <a:lvl2pPr marL="730914" indent="-281121" eaLnBrk="0" hangingPunct="0">
              <a:defRPr sz="1200" b="1">
                <a:solidFill>
                  <a:srgbClr val="000066"/>
                </a:solidFill>
                <a:latin typeface="Arial" pitchFamily="34" charset="0"/>
              </a:defRPr>
            </a:lvl2pPr>
            <a:lvl3pPr marL="1124483" indent="-224897" eaLnBrk="0" hangingPunct="0">
              <a:defRPr sz="1200" b="1">
                <a:solidFill>
                  <a:srgbClr val="000066"/>
                </a:solidFill>
                <a:latin typeface="Arial" pitchFamily="34" charset="0"/>
              </a:defRPr>
            </a:lvl3pPr>
            <a:lvl4pPr marL="1574277" indent="-224897" eaLnBrk="0" hangingPunct="0">
              <a:defRPr sz="1200" b="1">
                <a:solidFill>
                  <a:srgbClr val="000066"/>
                </a:solidFill>
                <a:latin typeface="Arial" pitchFamily="34" charset="0"/>
              </a:defRPr>
            </a:lvl4pPr>
            <a:lvl5pPr marL="2024070" indent="-224897" eaLnBrk="0" hangingPunct="0">
              <a:defRPr sz="1200" b="1">
                <a:solidFill>
                  <a:srgbClr val="000066"/>
                </a:solidFill>
                <a:latin typeface="Arial" pitchFamily="34" charset="0"/>
              </a:defRPr>
            </a:lvl5pPr>
            <a:lvl6pPr marL="2473863" indent="-224897" algn="ctr" eaLnBrk="0" fontAlgn="base" hangingPunct="0">
              <a:spcBef>
                <a:spcPct val="0"/>
              </a:spcBef>
              <a:spcAft>
                <a:spcPct val="0"/>
              </a:spcAft>
              <a:defRPr sz="1200" b="1">
                <a:solidFill>
                  <a:srgbClr val="000066"/>
                </a:solidFill>
                <a:latin typeface="Arial" pitchFamily="34" charset="0"/>
              </a:defRPr>
            </a:lvl6pPr>
            <a:lvl7pPr marL="2923657" indent="-224897" algn="ctr" eaLnBrk="0" fontAlgn="base" hangingPunct="0">
              <a:spcBef>
                <a:spcPct val="0"/>
              </a:spcBef>
              <a:spcAft>
                <a:spcPct val="0"/>
              </a:spcAft>
              <a:defRPr sz="1200" b="1">
                <a:solidFill>
                  <a:srgbClr val="000066"/>
                </a:solidFill>
                <a:latin typeface="Arial" pitchFamily="34" charset="0"/>
              </a:defRPr>
            </a:lvl7pPr>
            <a:lvl8pPr marL="3373450" indent="-224897" algn="ctr" eaLnBrk="0" fontAlgn="base" hangingPunct="0">
              <a:spcBef>
                <a:spcPct val="0"/>
              </a:spcBef>
              <a:spcAft>
                <a:spcPct val="0"/>
              </a:spcAft>
              <a:defRPr sz="1200" b="1">
                <a:solidFill>
                  <a:srgbClr val="000066"/>
                </a:solidFill>
                <a:latin typeface="Arial" pitchFamily="34" charset="0"/>
              </a:defRPr>
            </a:lvl8pPr>
            <a:lvl9pPr marL="3823244" indent="-224897" algn="ctr" eaLnBrk="0" fontAlgn="base" hangingPunct="0">
              <a:spcBef>
                <a:spcPct val="0"/>
              </a:spcBef>
              <a:spcAft>
                <a:spcPct val="0"/>
              </a:spcAft>
              <a:defRPr sz="1200" b="1">
                <a:solidFill>
                  <a:srgbClr val="000066"/>
                </a:solidFill>
                <a:latin typeface="Arial" pitchFamily="34" charset="0"/>
              </a:defRPr>
            </a:lvl9pPr>
          </a:lstStyle>
          <a:p>
            <a:pPr eaLnBrk="1" hangingPunct="1"/>
            <a:fld id="{F1459924-C0E4-4F74-A139-C956339D5A27}" type="slidenum">
              <a:rPr lang="en-US" sz="1100" b="0">
                <a:solidFill>
                  <a:schemeClr val="tx1"/>
                </a:solidFill>
              </a:rPr>
              <a:pPr eaLnBrk="1" hangingPunct="1"/>
              <a:t>7</a:t>
            </a:fld>
            <a:endParaRPr lang="en-US" sz="1100" b="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rgbClr val="000066"/>
                </a:solidFill>
                <a:latin typeface="Arial" pitchFamily="34" charset="0"/>
              </a:defRPr>
            </a:lvl1pPr>
            <a:lvl2pPr marL="730914" indent="-281121" eaLnBrk="0" hangingPunct="0">
              <a:defRPr sz="1200" b="1">
                <a:solidFill>
                  <a:srgbClr val="000066"/>
                </a:solidFill>
                <a:latin typeface="Arial" pitchFamily="34" charset="0"/>
              </a:defRPr>
            </a:lvl2pPr>
            <a:lvl3pPr marL="1124483" indent="-224897" eaLnBrk="0" hangingPunct="0">
              <a:defRPr sz="1200" b="1">
                <a:solidFill>
                  <a:srgbClr val="000066"/>
                </a:solidFill>
                <a:latin typeface="Arial" pitchFamily="34" charset="0"/>
              </a:defRPr>
            </a:lvl3pPr>
            <a:lvl4pPr marL="1574277" indent="-224897" eaLnBrk="0" hangingPunct="0">
              <a:defRPr sz="1200" b="1">
                <a:solidFill>
                  <a:srgbClr val="000066"/>
                </a:solidFill>
                <a:latin typeface="Arial" pitchFamily="34" charset="0"/>
              </a:defRPr>
            </a:lvl4pPr>
            <a:lvl5pPr marL="2024070" indent="-224897" eaLnBrk="0" hangingPunct="0">
              <a:defRPr sz="1200" b="1">
                <a:solidFill>
                  <a:srgbClr val="000066"/>
                </a:solidFill>
                <a:latin typeface="Arial" pitchFamily="34" charset="0"/>
              </a:defRPr>
            </a:lvl5pPr>
            <a:lvl6pPr marL="2473863" indent="-224897" algn="ctr" eaLnBrk="0" fontAlgn="base" hangingPunct="0">
              <a:spcBef>
                <a:spcPct val="0"/>
              </a:spcBef>
              <a:spcAft>
                <a:spcPct val="0"/>
              </a:spcAft>
              <a:defRPr sz="1200" b="1">
                <a:solidFill>
                  <a:srgbClr val="000066"/>
                </a:solidFill>
                <a:latin typeface="Arial" pitchFamily="34" charset="0"/>
              </a:defRPr>
            </a:lvl6pPr>
            <a:lvl7pPr marL="2923657" indent="-224897" algn="ctr" eaLnBrk="0" fontAlgn="base" hangingPunct="0">
              <a:spcBef>
                <a:spcPct val="0"/>
              </a:spcBef>
              <a:spcAft>
                <a:spcPct val="0"/>
              </a:spcAft>
              <a:defRPr sz="1200" b="1">
                <a:solidFill>
                  <a:srgbClr val="000066"/>
                </a:solidFill>
                <a:latin typeface="Arial" pitchFamily="34" charset="0"/>
              </a:defRPr>
            </a:lvl7pPr>
            <a:lvl8pPr marL="3373450" indent="-224897" algn="ctr" eaLnBrk="0" fontAlgn="base" hangingPunct="0">
              <a:spcBef>
                <a:spcPct val="0"/>
              </a:spcBef>
              <a:spcAft>
                <a:spcPct val="0"/>
              </a:spcAft>
              <a:defRPr sz="1200" b="1">
                <a:solidFill>
                  <a:srgbClr val="000066"/>
                </a:solidFill>
                <a:latin typeface="Arial" pitchFamily="34" charset="0"/>
              </a:defRPr>
            </a:lvl8pPr>
            <a:lvl9pPr marL="3823244" indent="-224897" algn="ctr" eaLnBrk="0" fontAlgn="base" hangingPunct="0">
              <a:spcBef>
                <a:spcPct val="0"/>
              </a:spcBef>
              <a:spcAft>
                <a:spcPct val="0"/>
              </a:spcAft>
              <a:defRPr sz="1200" b="1">
                <a:solidFill>
                  <a:srgbClr val="000066"/>
                </a:solidFill>
                <a:latin typeface="Arial" pitchFamily="34" charset="0"/>
              </a:defRPr>
            </a:lvl9pPr>
          </a:lstStyle>
          <a:p>
            <a:pPr eaLnBrk="1" hangingPunct="1"/>
            <a:fld id="{C2666B4C-A999-4191-B418-1AFF9234193F}" type="slidenum">
              <a:rPr lang="en-US" b="0" smtClean="0">
                <a:solidFill>
                  <a:schemeClr val="tx1"/>
                </a:solidFill>
              </a:rPr>
              <a:pPr eaLnBrk="1" hangingPunct="1"/>
              <a:t>8</a:t>
            </a:fld>
            <a:endParaRPr lang="en-US" b="0"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0159F1-02A7-4385-8574-9544DD2C383C}" type="datetimeFigureOut">
              <a:rPr lang="en-US" smtClean="0"/>
              <a:t>7/19/2016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1382693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159F1-02A7-4385-8574-9544DD2C383C}" type="datetimeFigureOut">
              <a:rPr lang="en-US" smtClean="0"/>
              <a:t>7/19/2016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3133533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159F1-02A7-4385-8574-9544DD2C383C}" type="datetimeFigureOut">
              <a:rPr lang="en-US" smtClean="0"/>
              <a:t>7/19/2016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3303728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0159F1-02A7-4385-8574-9544DD2C383C}" type="datetimeFigureOut">
              <a:rPr lang="en-US" smtClean="0"/>
              <a:t>7/19/2016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1839688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0159F1-02A7-4385-8574-9544DD2C383C}" type="datetimeFigureOut">
              <a:rPr lang="en-US" smtClean="0"/>
              <a:t>7/19/2016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812121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0159F1-02A7-4385-8574-9544DD2C383C}" type="datetimeFigureOut">
              <a:rPr lang="en-US" smtClean="0"/>
              <a:t>7/19/2016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2874921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0159F1-02A7-4385-8574-9544DD2C383C}" type="datetimeFigureOut">
              <a:rPr lang="en-US" smtClean="0"/>
              <a:t>7/19/2016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1662119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0159F1-02A7-4385-8574-9544DD2C383C}" type="datetimeFigureOut">
              <a:rPr lang="en-US" smtClean="0"/>
              <a:t>7/19/2016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1869978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159F1-02A7-4385-8574-9544DD2C383C}" type="datetimeFigureOut">
              <a:rPr lang="en-US" smtClean="0"/>
              <a:t>7/19/2016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2515782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0159F1-02A7-4385-8574-9544DD2C383C}" type="datetimeFigureOut">
              <a:rPr lang="en-US" smtClean="0"/>
              <a:t>7/19/2016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3448271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0159F1-02A7-4385-8574-9544DD2C383C}" type="datetimeFigureOut">
              <a:rPr lang="en-US" smtClean="0"/>
              <a:t>7/19/2016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48ABEA-F129-448C-B989-0C8E07C888DB}" type="slidenum">
              <a:rPr lang="en-US" smtClean="0"/>
              <a:t>‹#›</a:t>
            </a:fld>
            <a:endParaRPr lang="en-US"/>
          </a:p>
        </p:txBody>
      </p:sp>
    </p:spTree>
    <p:extLst>
      <p:ext uri="{BB962C8B-B14F-4D97-AF65-F5344CB8AC3E}">
        <p14:creationId xmlns:p14="http://schemas.microsoft.com/office/powerpoint/2010/main" val="1173839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0159F1-02A7-4385-8574-9544DD2C383C}" type="datetimeFigureOut">
              <a:rPr lang="en-US" smtClean="0"/>
              <a:t>7/19/2016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48ABEA-F129-448C-B989-0C8E07C888DB}" type="slidenum">
              <a:rPr lang="en-US" smtClean="0"/>
              <a:t>‹#›</a:t>
            </a:fld>
            <a:endParaRPr lang="en-US"/>
          </a:p>
        </p:txBody>
      </p:sp>
    </p:spTree>
    <p:extLst>
      <p:ext uri="{BB962C8B-B14F-4D97-AF65-F5344CB8AC3E}">
        <p14:creationId xmlns:p14="http://schemas.microsoft.com/office/powerpoint/2010/main" val="893021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6.emf"/><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notesSlide" Target="../notesSlides/notesSlide4.xml"/><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4.emf"/><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2" descr="top"/>
          <p:cNvPicPr>
            <a:picLocks noChangeAspect="1" noChangeArrowheads="1"/>
          </p:cNvPicPr>
          <p:nvPr/>
        </p:nvPicPr>
        <p:blipFill>
          <a:blip r:embed="rId3">
            <a:extLst>
              <a:ext uri="{28A0092B-C50C-407E-A947-70E740481C1C}">
                <a14:useLocalDpi xmlns:a14="http://schemas.microsoft.com/office/drawing/2010/main" val="0"/>
              </a:ext>
            </a:extLst>
          </a:blip>
          <a:srcRect l="4086" t="8849" b="10333"/>
          <a:stretch>
            <a:fillRect/>
          </a:stretch>
        </p:blipFill>
        <p:spPr bwMode="auto">
          <a:xfrm>
            <a:off x="0" y="0"/>
            <a:ext cx="9144000" cy="12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5"/>
          <p:cNvSpPr>
            <a:spLocks noGrp="1" noChangeArrowheads="1"/>
          </p:cNvSpPr>
          <p:nvPr>
            <p:ph type="ctrTitle"/>
          </p:nvPr>
        </p:nvSpPr>
        <p:spPr>
          <a:xfrm>
            <a:off x="0" y="1752600"/>
            <a:ext cx="9144000" cy="2667000"/>
          </a:xfrm>
          <a:extLst/>
        </p:spPr>
        <p:txBody>
          <a:bodyPr>
            <a:normAutofit fontScale="90000"/>
          </a:bodyPr>
          <a:lstStyle/>
          <a:p>
            <a:pPr>
              <a:defRPr/>
            </a:pP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4800" dirty="0">
                <a:solidFill>
                  <a:srgbClr val="FF0000"/>
                </a:solidFill>
                <a:effectLst>
                  <a:outerShdw blurRad="38100" dist="38100" dir="2700000" algn="tl">
                    <a:srgbClr val="000000">
                      <a:alpha val="43137"/>
                    </a:srgbClr>
                  </a:outerShdw>
                </a:effectLst>
              </a:rPr>
              <a:t/>
            </a:r>
            <a:br>
              <a:rPr lang="en-GB" sz="4800" dirty="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Fostering learning outcomes for better </a:t>
            </a:r>
            <a:r>
              <a:rPr lang="en-GB" sz="4800" dirty="0" smtClean="0">
                <a:solidFill>
                  <a:srgbClr val="FF0000"/>
                </a:solidFill>
                <a:effectLst>
                  <a:outerShdw blurRad="38100" dist="38100" dir="2700000" algn="tl">
                    <a:srgbClr val="000000">
                      <a:alpha val="43137"/>
                    </a:srgbClr>
                  </a:outerShdw>
                </a:effectLst>
              </a:rPr>
              <a:t>U</a:t>
            </a:r>
            <a:r>
              <a:rPr lang="en-GB" sz="4800" dirty="0" smtClean="0">
                <a:solidFill>
                  <a:srgbClr val="FF0000"/>
                </a:solidFill>
                <a:effectLst>
                  <a:outerShdw blurRad="38100" dist="38100" dir="2700000" algn="tl">
                    <a:srgbClr val="000000">
                      <a:alpha val="43137"/>
                    </a:srgbClr>
                  </a:outerShdw>
                </a:effectLst>
              </a:rPr>
              <a:t>niversity-Business Linkage</a:t>
            </a:r>
            <a:br>
              <a:rPr lang="en-GB" sz="4800" dirty="0" smtClean="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2200" dirty="0" smtClean="0">
                <a:effectLst>
                  <a:outerShdw blurRad="38100" dist="38100" dir="2700000" algn="tl">
                    <a:srgbClr val="000000">
                      <a:alpha val="43137"/>
                    </a:srgbClr>
                  </a:outerShdw>
                </a:effectLst>
              </a:rPr>
              <a:t>2</a:t>
            </a:r>
            <a:r>
              <a:rPr lang="en-GB" sz="2200" baseline="30000" dirty="0" smtClean="0">
                <a:effectLst>
                  <a:outerShdw blurRad="38100" dist="38100" dir="2700000" algn="tl">
                    <a:srgbClr val="000000">
                      <a:alpha val="43137"/>
                    </a:srgbClr>
                  </a:outerShdw>
                </a:effectLst>
              </a:rPr>
              <a:t>nd</a:t>
            </a:r>
            <a:r>
              <a:rPr lang="en-GB" sz="2200" dirty="0" smtClean="0">
                <a:effectLst>
                  <a:outerShdw blurRad="38100" dist="38100" dir="2700000" algn="tl">
                    <a:srgbClr val="000000">
                      <a:alpha val="43137"/>
                    </a:srgbClr>
                  </a:outerShdw>
                </a:effectLst>
              </a:rPr>
              <a:t> SHARE/</a:t>
            </a:r>
            <a:r>
              <a:rPr lang="en-GB" sz="2200" dirty="0" err="1" smtClean="0">
                <a:effectLst>
                  <a:outerShdw blurRad="38100" dist="38100" dir="2700000" algn="tl">
                    <a:srgbClr val="000000">
                      <a:alpha val="43137"/>
                    </a:srgbClr>
                  </a:outerShdw>
                </a:effectLst>
              </a:rPr>
              <a:t>MoEYS</a:t>
            </a:r>
            <a:r>
              <a:rPr lang="en-GB" sz="2200" dirty="0" smtClean="0">
                <a:effectLst>
                  <a:outerShdw blurRad="38100" dist="38100" dir="2700000" algn="tl">
                    <a:srgbClr val="000000">
                      <a:alpha val="43137"/>
                    </a:srgbClr>
                  </a:outerShdw>
                </a:effectLst>
              </a:rPr>
              <a:t> National Workshop on the impact of qualifications frameworks and learning outcomes on higher education in ASEAN</a:t>
            </a:r>
            <a:br>
              <a:rPr lang="en-GB" sz="2200" dirty="0" smtClean="0">
                <a:effectLst>
                  <a:outerShdw blurRad="38100" dist="38100" dir="2700000" algn="tl">
                    <a:srgbClr val="000000">
                      <a:alpha val="43137"/>
                    </a:srgbClr>
                  </a:outerShdw>
                </a:effectLst>
              </a:rPr>
            </a:br>
            <a:r>
              <a:rPr lang="en-GB" sz="2200" dirty="0" smtClean="0">
                <a:effectLst>
                  <a:outerShdw blurRad="38100" dist="38100" dir="2700000" algn="tl">
                    <a:srgbClr val="000000">
                      <a:alpha val="43137"/>
                    </a:srgbClr>
                  </a:outerShdw>
                </a:effectLst>
              </a:rPr>
              <a:t>19-20 July 2016, </a:t>
            </a:r>
            <a:r>
              <a:rPr lang="en-GB" sz="2200" dirty="0" err="1" smtClean="0">
                <a:effectLst>
                  <a:outerShdw blurRad="38100" dist="38100" dir="2700000" algn="tl">
                    <a:srgbClr val="000000">
                      <a:alpha val="43137"/>
                    </a:srgbClr>
                  </a:outerShdw>
                </a:effectLst>
              </a:rPr>
              <a:t>Siem</a:t>
            </a:r>
            <a:r>
              <a:rPr lang="en-GB" sz="2200" dirty="0" smtClean="0">
                <a:effectLst>
                  <a:outerShdw blurRad="38100" dist="38100" dir="2700000" algn="tl">
                    <a:srgbClr val="000000">
                      <a:alpha val="43137"/>
                    </a:srgbClr>
                  </a:outerShdw>
                </a:effectLst>
              </a:rPr>
              <a:t> Reap, Cambodia</a:t>
            </a: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2400" dirty="0" err="1" smtClean="0">
                <a:solidFill>
                  <a:srgbClr val="FF0000"/>
                </a:solidFill>
                <a:effectLst>
                  <a:outerShdw blurRad="38100" dist="38100" dir="2700000" algn="tl">
                    <a:srgbClr val="000000">
                      <a:alpha val="43137"/>
                    </a:srgbClr>
                  </a:outerShdw>
                </a:effectLst>
              </a:rPr>
              <a:t>Ms</a:t>
            </a:r>
            <a:r>
              <a:rPr lang="en-GB" sz="2400" dirty="0" err="1">
                <a:solidFill>
                  <a:srgbClr val="FF0000"/>
                </a:solidFill>
                <a:effectLst>
                  <a:outerShdw blurRad="38100" dist="38100" dir="2700000" algn="tl">
                    <a:srgbClr val="000000">
                      <a:alpha val="43137"/>
                    </a:srgbClr>
                  </a:outerShdw>
                </a:effectLst>
              </a:rPr>
              <a:t>.</a:t>
            </a:r>
            <a:r>
              <a:rPr lang="en-GB" sz="2400" dirty="0">
                <a:solidFill>
                  <a:srgbClr val="FF0000"/>
                </a:solidFill>
                <a:effectLst>
                  <a:outerShdw blurRad="38100" dist="38100" dir="2700000" algn="tl">
                    <a:srgbClr val="000000">
                      <a:alpha val="43137"/>
                    </a:srgbClr>
                  </a:outerShdw>
                </a:effectLst>
              </a:rPr>
              <a:t> Sophorn Yann</a:t>
            </a:r>
            <a:br>
              <a:rPr lang="en-GB" sz="2400" dirty="0">
                <a:solidFill>
                  <a:srgbClr val="FF0000"/>
                </a:solidFill>
                <a:effectLst>
                  <a:outerShdw blurRad="38100" dist="38100" dir="2700000" algn="tl">
                    <a:srgbClr val="000000">
                      <a:alpha val="43137"/>
                    </a:srgbClr>
                  </a:outerShdw>
                </a:effectLst>
              </a:rPr>
            </a:br>
            <a:r>
              <a:rPr lang="en-GB" sz="2400" dirty="0">
                <a:solidFill>
                  <a:srgbClr val="FF0000"/>
                </a:solidFill>
                <a:effectLst>
                  <a:outerShdw blurRad="38100" dist="38100" dir="2700000" algn="tl">
                    <a:srgbClr val="000000">
                      <a:alpha val="43137"/>
                    </a:srgbClr>
                  </a:outerShdw>
                </a:effectLst>
              </a:rPr>
              <a:t>AGM</a:t>
            </a:r>
            <a:r>
              <a:rPr lang="en-GB" sz="2400" dirty="0" smtClean="0"/>
              <a:t/>
            </a:r>
            <a:br>
              <a:rPr lang="en-GB" sz="2400" dirty="0" smtClean="0"/>
            </a:br>
            <a:endParaRPr lang="en-GB" sz="2000" dirty="0" smtClean="0"/>
          </a:p>
        </p:txBody>
      </p:sp>
      <p:sp>
        <p:nvSpPr>
          <p:cNvPr id="5" name="Rectangle 5"/>
          <p:cNvSpPr txBox="1">
            <a:spLocks noChangeArrowheads="1"/>
          </p:cNvSpPr>
          <p:nvPr/>
        </p:nvSpPr>
        <p:spPr>
          <a:xfrm>
            <a:off x="0" y="1196249"/>
            <a:ext cx="9144000" cy="403951"/>
          </a:xfrm>
          <a:prstGeom prst="rect">
            <a:avLst/>
          </a:prstGeom>
          <a:solidFill>
            <a:schemeClr val="bg1"/>
          </a:solidFill>
          <a:extLst/>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4800" dirty="0" smtClean="0">
                <a:solidFill>
                  <a:srgbClr val="FF0000"/>
                </a:solidFill>
                <a:effectLst>
                  <a:outerShdw blurRad="38100" dist="38100" dir="2700000" algn="tl">
                    <a:srgbClr val="000000">
                      <a:alpha val="43137"/>
                    </a:srgbClr>
                  </a:outerShdw>
                </a:effectLst>
              </a:rPr>
              <a:t/>
            </a:r>
            <a:br>
              <a:rPr lang="en-GB" sz="4800" dirty="0" smtClean="0">
                <a:solidFill>
                  <a:srgbClr val="FF0000"/>
                </a:solidFill>
                <a:effectLst>
                  <a:outerShdw blurRad="38100" dist="38100" dir="2700000" algn="tl">
                    <a:srgbClr val="000000">
                      <a:alpha val="43137"/>
                    </a:srgbClr>
                  </a:outerShdw>
                </a:effectLst>
              </a:rPr>
            </a:br>
            <a:r>
              <a:rPr lang="en-GB" sz="2400" dirty="0" smtClean="0"/>
              <a:t/>
            </a:r>
            <a:br>
              <a:rPr lang="en-GB" sz="2400" dirty="0" smtClean="0"/>
            </a:br>
            <a:r>
              <a:rPr lang="en-GB" sz="2400" dirty="0" smtClean="0"/>
              <a:t/>
            </a:r>
            <a:br>
              <a:rPr lang="en-GB" sz="2400" dirty="0" smtClean="0"/>
            </a:br>
            <a:endParaRPr lang="en-GB" sz="2000" dirty="0" smtClean="0"/>
          </a:p>
        </p:txBody>
      </p:sp>
    </p:spTree>
    <p:extLst>
      <p:ext uri="{BB962C8B-B14F-4D97-AF65-F5344CB8AC3E}">
        <p14:creationId xmlns:p14="http://schemas.microsoft.com/office/powerpoint/2010/main" val="51779240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8229600" cy="1143000"/>
          </a:xfrm>
        </p:spPr>
        <p:txBody>
          <a:bodyPr>
            <a:normAutofit/>
          </a:bodyPr>
          <a:lstStyle/>
          <a:p>
            <a:pPr algn="r"/>
            <a:r>
              <a:rPr lang="en-US" sz="3200" dirty="0">
                <a:solidFill>
                  <a:srgbClr val="FF0000"/>
                </a:solidFill>
                <a:effectLst>
                  <a:outerShdw blurRad="38100" dist="38100" dir="2700000" algn="tl">
                    <a:srgbClr val="000000">
                      <a:alpha val="43137"/>
                    </a:srgbClr>
                  </a:outerShdw>
                </a:effectLst>
              </a:rPr>
              <a:t>2. </a:t>
            </a:r>
            <a:r>
              <a:rPr lang="en-US" sz="3200" dirty="0">
                <a:solidFill>
                  <a:srgbClr val="FF0000"/>
                </a:solidFill>
                <a:effectLst>
                  <a:outerShdw blurRad="38100" dist="38100" dir="2700000" algn="tl">
                    <a:srgbClr val="000000">
                      <a:alpha val="43137"/>
                    </a:srgbClr>
                  </a:outerShdw>
                </a:effectLst>
              </a:rPr>
              <a:t>Overview </a:t>
            </a:r>
            <a:r>
              <a:rPr lang="en-US" sz="3200" dirty="0">
                <a:solidFill>
                  <a:srgbClr val="FF0000"/>
                </a:solidFill>
                <a:effectLst>
                  <a:outerShdw blurRad="38100" dist="38100" dir="2700000" algn="tl">
                    <a:srgbClr val="000000">
                      <a:alpha val="43137"/>
                    </a:srgbClr>
                  </a:outerShdw>
                </a:effectLst>
              </a:rPr>
              <a:t>of youth employment </a:t>
            </a:r>
            <a:endParaRPr lang="en-US" sz="3200" dirty="0"/>
          </a:p>
        </p:txBody>
      </p:sp>
      <p:sp>
        <p:nvSpPr>
          <p:cNvPr id="3" name="Content Placeholder 2"/>
          <p:cNvSpPr>
            <a:spLocks noGrp="1"/>
          </p:cNvSpPr>
          <p:nvPr>
            <p:ph idx="1"/>
          </p:nvPr>
        </p:nvSpPr>
        <p:spPr>
          <a:xfrm>
            <a:off x="457200" y="1905000"/>
            <a:ext cx="8229600" cy="4040347"/>
          </a:xfrm>
        </p:spPr>
        <p:txBody>
          <a:bodyPr>
            <a:normAutofit fontScale="92500" lnSpcReduction="20000"/>
          </a:bodyPr>
          <a:lstStyle/>
          <a:p>
            <a:r>
              <a:rPr lang="en-US" dirty="0" smtClean="0"/>
              <a:t>A </a:t>
            </a:r>
            <a:r>
              <a:rPr lang="en-US" dirty="0"/>
              <a:t>large share of young working Cambodians are undereducated for the work that they do. </a:t>
            </a:r>
            <a:endParaRPr lang="en-US" dirty="0" smtClean="0"/>
          </a:p>
          <a:p>
            <a:endParaRPr lang="en-US" dirty="0" smtClean="0"/>
          </a:p>
          <a:p>
            <a:r>
              <a:rPr lang="en-US" dirty="0" smtClean="0"/>
              <a:t>So it </a:t>
            </a:r>
            <a:r>
              <a:rPr lang="en-US" dirty="0"/>
              <a:t>is </a:t>
            </a:r>
            <a:r>
              <a:rPr lang="en-US" dirty="0" smtClean="0"/>
              <a:t>suggeste</a:t>
            </a:r>
            <a:r>
              <a:rPr lang="en-US" dirty="0"/>
              <a:t>d</a:t>
            </a:r>
            <a:r>
              <a:rPr lang="en-US" dirty="0" smtClean="0"/>
              <a:t> </a:t>
            </a:r>
            <a:r>
              <a:rPr lang="en-US" dirty="0"/>
              <a:t>that education and training systems meet </a:t>
            </a:r>
            <a:r>
              <a:rPr lang="en-US" b="1" dirty="0"/>
              <a:t>the productivity, framework for data collection</a:t>
            </a:r>
            <a:r>
              <a:rPr lang="en-US" dirty="0"/>
              <a:t> to make </a:t>
            </a:r>
            <a:r>
              <a:rPr lang="en-US" u="sng" dirty="0"/>
              <a:t>skill projections</a:t>
            </a:r>
            <a:r>
              <a:rPr lang="en-US" dirty="0"/>
              <a:t> &amp; for </a:t>
            </a:r>
            <a:r>
              <a:rPr lang="en-US" u="sng" dirty="0"/>
              <a:t>job matching</a:t>
            </a:r>
            <a:r>
              <a:rPr lang="en-US" dirty="0"/>
              <a:t>,  &amp; education system that responds to </a:t>
            </a:r>
            <a:r>
              <a:rPr lang="en-US" u="sng" dirty="0"/>
              <a:t>evolving needs of our economy (</a:t>
            </a:r>
            <a:r>
              <a:rPr lang="en-US" u="sng" dirty="0" err="1"/>
              <a:t>eg</a:t>
            </a:r>
            <a:r>
              <a:rPr lang="en-US" u="sng" dirty="0"/>
              <a:t>. Curricula based on accurate and current data on our economy &amp; labor force)</a:t>
            </a:r>
            <a:r>
              <a:rPr lang="en-US" dirty="0"/>
              <a:t>.  </a:t>
            </a:r>
          </a:p>
          <a:p>
            <a:endParaRPr lang="en-US" dirty="0"/>
          </a:p>
          <a:p>
            <a:endParaRPr lang="en-US" dirty="0"/>
          </a:p>
        </p:txBody>
      </p:sp>
    </p:spTree>
    <p:extLst>
      <p:ext uri="{BB962C8B-B14F-4D97-AF65-F5344CB8AC3E}">
        <p14:creationId xmlns:p14="http://schemas.microsoft.com/office/powerpoint/2010/main" val="2896216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sz="3600" dirty="0">
                <a:solidFill>
                  <a:srgbClr val="FF0000"/>
                </a:solidFill>
                <a:effectLst>
                  <a:outerShdw blurRad="38100" dist="38100" dir="2700000" algn="tl">
                    <a:srgbClr val="000000">
                      <a:alpha val="43137"/>
                    </a:srgbClr>
                  </a:outerShdw>
                </a:effectLst>
              </a:rPr>
              <a:t>3. Progressive Responses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Cambodian business community fully supports the idea of working with private sector in continuing in developing vocational education and training programs in order to meet the needs of business. </a:t>
            </a:r>
          </a:p>
          <a:p>
            <a:pPr marL="0" indent="0">
              <a:buNone/>
            </a:pPr>
            <a:endParaRPr lang="en-US" dirty="0" smtClean="0"/>
          </a:p>
          <a:p>
            <a:r>
              <a:rPr lang="en-US" i="1" dirty="0" smtClean="0"/>
              <a:t>“Generating skills to compete: education, training &amp; lifelong learning” </a:t>
            </a:r>
            <a:r>
              <a:rPr lang="en-US" dirty="0" smtClean="0"/>
              <a:t>is priority #1 of CAMFEBA. </a:t>
            </a:r>
          </a:p>
          <a:p>
            <a:pPr marL="0" indent="0">
              <a:buNone/>
            </a:pPr>
            <a:endParaRPr lang="en-US" dirty="0" smtClean="0"/>
          </a:p>
          <a:p>
            <a:r>
              <a:rPr lang="en-US" dirty="0" smtClean="0"/>
              <a:t>Cambodia business promotes learning as a  lifelong process. A solid foundation in </a:t>
            </a:r>
            <a:r>
              <a:rPr lang="en-US" b="1" dirty="0" smtClean="0"/>
              <a:t>language, literacy, numeracy</a:t>
            </a:r>
            <a:r>
              <a:rPr lang="en-US" dirty="0" smtClean="0"/>
              <a:t> gained in school provide the </a:t>
            </a:r>
            <a:r>
              <a:rPr lang="en-US" u="sng" dirty="0" smtClean="0"/>
              <a:t>foundation</a:t>
            </a:r>
            <a:r>
              <a:rPr lang="en-US" dirty="0" smtClean="0"/>
              <a:t> for continual development. </a:t>
            </a:r>
            <a:endParaRPr lang="en-US" dirty="0"/>
          </a:p>
        </p:txBody>
      </p:sp>
    </p:spTree>
    <p:extLst>
      <p:ext uri="{BB962C8B-B14F-4D97-AF65-F5344CB8AC3E}">
        <p14:creationId xmlns:p14="http://schemas.microsoft.com/office/powerpoint/2010/main" val="3761004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05000"/>
            <a:ext cx="8458200" cy="4114800"/>
          </a:xfrm>
        </p:spPr>
        <p:txBody>
          <a:bodyPr>
            <a:normAutofit fontScale="55000" lnSpcReduction="20000"/>
          </a:bodyPr>
          <a:lstStyle/>
          <a:p>
            <a:pPr marL="0" indent="0">
              <a:buNone/>
            </a:pPr>
            <a:r>
              <a:rPr lang="en-US" dirty="0">
                <a:solidFill>
                  <a:srgbClr val="FF0000"/>
                </a:solidFill>
                <a:effectLst>
                  <a:outerShdw blurRad="38100" dist="38100" dir="2700000" algn="tl">
                    <a:srgbClr val="000000">
                      <a:alpha val="43137"/>
                    </a:srgbClr>
                  </a:outerShdw>
                </a:effectLst>
              </a:rPr>
              <a:t>3. 1. CAMFEBA Support for Apprenticeship </a:t>
            </a:r>
            <a:br>
              <a:rPr lang="en-US" dirty="0">
                <a:solidFill>
                  <a:srgbClr val="FF0000"/>
                </a:solidFill>
                <a:effectLst>
                  <a:outerShdw blurRad="38100" dist="38100" dir="2700000" algn="tl">
                    <a:srgbClr val="000000">
                      <a:alpha val="43137"/>
                    </a:srgbClr>
                  </a:outerShdw>
                </a:effectLst>
              </a:rPr>
            </a:br>
            <a:r>
              <a:rPr lang="en-US" dirty="0">
                <a:solidFill>
                  <a:srgbClr val="FF0000"/>
                </a:solidFill>
                <a:effectLst>
                  <a:outerShdw blurRad="38100" dist="38100" dir="2700000" algn="tl">
                    <a:srgbClr val="000000">
                      <a:alpha val="43137"/>
                    </a:srgbClr>
                  </a:outerShdw>
                </a:effectLst>
              </a:rPr>
              <a:t>and Internship</a:t>
            </a:r>
            <a:br>
              <a:rPr lang="en-US" dirty="0">
                <a:solidFill>
                  <a:srgbClr val="FF0000"/>
                </a:solidFill>
                <a:effectLst>
                  <a:outerShdw blurRad="38100" dist="38100" dir="2700000" algn="tl">
                    <a:srgbClr val="000000">
                      <a:alpha val="43137"/>
                    </a:srgbClr>
                  </a:outerShdw>
                </a:effectLst>
              </a:rPr>
            </a:br>
            <a:endParaRPr lang="en-US" b="1" dirty="0" smtClean="0">
              <a:solidFill>
                <a:srgbClr val="0070C0"/>
              </a:solidFill>
            </a:endParaRPr>
          </a:p>
          <a:p>
            <a:pPr marL="0" indent="0">
              <a:buNone/>
            </a:pPr>
            <a:r>
              <a:rPr lang="en-US" b="1" dirty="0" smtClean="0">
                <a:solidFill>
                  <a:srgbClr val="0070C0"/>
                </a:solidFill>
              </a:rPr>
              <a:t>Internship:</a:t>
            </a:r>
          </a:p>
          <a:p>
            <a:pPr marL="0" indent="0">
              <a:buNone/>
            </a:pPr>
            <a:r>
              <a:rPr lang="en-US" dirty="0" smtClean="0">
                <a:solidFill>
                  <a:srgbClr val="0070C0"/>
                </a:solidFill>
              </a:rPr>
              <a:t>In current practice:</a:t>
            </a:r>
          </a:p>
          <a:p>
            <a:r>
              <a:rPr lang="en-US" dirty="0" smtClean="0">
                <a:solidFill>
                  <a:srgbClr val="0070C0"/>
                </a:solidFill>
              </a:rPr>
              <a:t>CAMFEBA strongly supports internship program</a:t>
            </a:r>
          </a:p>
          <a:p>
            <a:r>
              <a:rPr lang="en-US" dirty="0" smtClean="0">
                <a:solidFill>
                  <a:srgbClr val="0070C0"/>
                </a:solidFill>
              </a:rPr>
              <a:t>CAMFEBA recruits lots of interns</a:t>
            </a:r>
          </a:p>
          <a:p>
            <a:r>
              <a:rPr lang="en-US" dirty="0" smtClean="0">
                <a:solidFill>
                  <a:srgbClr val="0070C0"/>
                </a:solidFill>
              </a:rPr>
              <a:t>Most of capable interns is possible to be recruited as permanents staffs if the vacancy is available</a:t>
            </a:r>
          </a:p>
          <a:p>
            <a:r>
              <a:rPr lang="en-US" dirty="0" smtClean="0">
                <a:solidFill>
                  <a:srgbClr val="0070C0"/>
                </a:solidFill>
              </a:rPr>
              <a:t>CAMFEBA’s intern is available at Legal Department, Training, Operations, Project</a:t>
            </a:r>
            <a:endParaRPr lang="en-US" dirty="0">
              <a:solidFill>
                <a:srgbClr val="0070C0"/>
              </a:solidFill>
            </a:endParaRPr>
          </a:p>
          <a:p>
            <a:pPr marL="0" indent="0">
              <a:buNone/>
            </a:pPr>
            <a:endParaRPr lang="en-US" b="1" dirty="0">
              <a:solidFill>
                <a:srgbClr val="0070C0"/>
              </a:solidFill>
            </a:endParaRPr>
          </a:p>
          <a:p>
            <a:pPr marL="0" indent="0">
              <a:buNone/>
            </a:pPr>
            <a:r>
              <a:rPr lang="en-US" b="1" dirty="0" smtClean="0">
                <a:solidFill>
                  <a:srgbClr val="0070C0"/>
                </a:solidFill>
              </a:rPr>
              <a:t>Apprenticeship: </a:t>
            </a:r>
          </a:p>
          <a:p>
            <a:pPr lvl="1"/>
            <a:endParaRPr lang="en-US" dirty="0" smtClean="0">
              <a:solidFill>
                <a:srgbClr val="0070C0"/>
              </a:solidFill>
            </a:endParaRPr>
          </a:p>
          <a:p>
            <a:pPr lvl="1">
              <a:buFont typeface="Arial" pitchFamily="34" charset="0"/>
              <a:buChar char="•"/>
            </a:pPr>
            <a:r>
              <a:rPr lang="en-US" sz="3100" dirty="0" smtClean="0">
                <a:solidFill>
                  <a:srgbClr val="0070C0"/>
                </a:solidFill>
              </a:rPr>
              <a:t>Request </a:t>
            </a:r>
            <a:r>
              <a:rPr lang="en-US" sz="3100" dirty="0" err="1" smtClean="0">
                <a:solidFill>
                  <a:srgbClr val="0070C0"/>
                </a:solidFill>
              </a:rPr>
              <a:t>MoLVT</a:t>
            </a:r>
            <a:r>
              <a:rPr lang="en-US" sz="3100" dirty="0" smtClean="0">
                <a:solidFill>
                  <a:srgbClr val="0070C0"/>
                </a:solidFill>
              </a:rPr>
              <a:t> for study on the amendment of law and request for check and classify type of enterprise which require the apprenticeship and do not require. </a:t>
            </a:r>
          </a:p>
          <a:p>
            <a:pPr marL="0" indent="0">
              <a:buNone/>
            </a:pPr>
            <a:endParaRPr lang="en-US" dirty="0" smtClean="0"/>
          </a:p>
          <a:p>
            <a:endParaRPr lang="en-US" dirty="0" smtClean="0"/>
          </a:p>
          <a:p>
            <a:endParaRPr lang="en-US" dirty="0" smtClean="0"/>
          </a:p>
          <a:p>
            <a:endParaRPr lang="en-US" dirty="0"/>
          </a:p>
        </p:txBody>
      </p:sp>
      <p:sp>
        <p:nvSpPr>
          <p:cNvPr id="4" name="Title 1"/>
          <p:cNvSpPr>
            <a:spLocks noGrp="1"/>
          </p:cNvSpPr>
          <p:nvPr>
            <p:ph type="title"/>
          </p:nvPr>
        </p:nvSpPr>
        <p:spPr>
          <a:xfrm>
            <a:off x="1948536" y="769254"/>
            <a:ext cx="8229600" cy="1143000"/>
          </a:xfrm>
        </p:spPr>
        <p:txBody>
          <a:bodyPr>
            <a:noAutofit/>
          </a:bodyPr>
          <a:lstStyle/>
          <a:p>
            <a:r>
              <a:rPr lang="en-US" sz="2800" dirty="0">
                <a:solidFill>
                  <a:srgbClr val="FF0000"/>
                </a:solidFill>
                <a:effectLst>
                  <a:outerShdw blurRad="38100" dist="38100" dir="2700000" algn="tl">
                    <a:srgbClr val="000000">
                      <a:alpha val="43137"/>
                    </a:srgbClr>
                  </a:outerShdw>
                </a:effectLst>
              </a:rPr>
              <a:t>3. Progressive Responses </a:t>
            </a:r>
            <a:br>
              <a:rPr lang="en-US" sz="2800" dirty="0">
                <a:solidFill>
                  <a:srgbClr val="FF0000"/>
                </a:solidFill>
                <a:effectLst>
                  <a:outerShdw blurRad="38100" dist="38100" dir="2700000" algn="tl">
                    <a:srgbClr val="000000">
                      <a:alpha val="43137"/>
                    </a:srgbClr>
                  </a:outerShdw>
                </a:effectLst>
              </a:rPr>
            </a:br>
            <a:endParaRPr lang="en-US" sz="32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22273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0"/>
            <a:ext cx="8458200" cy="1143000"/>
          </a:xfrm>
        </p:spPr>
        <p:txBody>
          <a:bodyPr>
            <a:noAutofit/>
          </a:bodyPr>
          <a:lstStyle/>
          <a:p>
            <a:pPr lvl="1" algn="l" rtl="0">
              <a:spcBef>
                <a:spcPct val="0"/>
              </a:spcBef>
            </a:pPr>
            <a:r>
              <a:rPr lang="en-US" sz="2400" kern="1200" dirty="0">
                <a:solidFill>
                  <a:srgbClr val="FF0000"/>
                </a:solidFill>
                <a:effectLst>
                  <a:outerShdw blurRad="38100" dist="38100" dir="2700000" algn="tl">
                    <a:srgbClr val="000000">
                      <a:alpha val="43137"/>
                    </a:srgbClr>
                  </a:outerShdw>
                </a:effectLst>
                <a:latin typeface="+mn-lt"/>
                <a:ea typeface="+mn-ea"/>
                <a:cs typeface="+mn-cs"/>
              </a:rPr>
              <a:t>3.2 CAMFEBA Support for Youth Employment Arrangement </a:t>
            </a:r>
            <a:r>
              <a:rPr lang="en-US" sz="3600" b="1" dirty="0" smtClean="0">
                <a:solidFill>
                  <a:srgbClr val="0070C0"/>
                </a:solidFill>
              </a:rPr>
              <a:t/>
            </a:r>
            <a:br>
              <a:rPr lang="en-US" sz="3600" b="1" dirty="0" smtClean="0">
                <a:solidFill>
                  <a:srgbClr val="0070C0"/>
                </a:solidFill>
              </a:rPr>
            </a:br>
            <a:endParaRPr lang="en-US" sz="1100" dirty="0"/>
          </a:p>
        </p:txBody>
      </p:sp>
      <p:sp>
        <p:nvSpPr>
          <p:cNvPr id="3" name="Content Placeholder 2"/>
          <p:cNvSpPr>
            <a:spLocks noGrp="1"/>
          </p:cNvSpPr>
          <p:nvPr>
            <p:ph idx="1"/>
          </p:nvPr>
        </p:nvSpPr>
        <p:spPr>
          <a:xfrm>
            <a:off x="457200" y="2667000"/>
            <a:ext cx="8229600" cy="3459163"/>
          </a:xfrm>
        </p:spPr>
        <p:txBody>
          <a:bodyPr>
            <a:normAutofit fontScale="77500" lnSpcReduction="20000"/>
          </a:bodyPr>
          <a:lstStyle/>
          <a:p>
            <a:pPr marL="508000" lvl="3" indent="-160338">
              <a:buFont typeface="Arial" pitchFamily="34" charset="0"/>
              <a:buChar char="•"/>
            </a:pPr>
            <a:r>
              <a:rPr lang="en-US" sz="4300" dirty="0" smtClean="0">
                <a:solidFill>
                  <a:srgbClr val="0070C0"/>
                </a:solidFill>
              </a:rPr>
              <a:t>CAMFEBA </a:t>
            </a:r>
            <a:r>
              <a:rPr lang="en-US" sz="4300" dirty="0">
                <a:solidFill>
                  <a:srgbClr val="0070C0"/>
                </a:solidFill>
              </a:rPr>
              <a:t>cooperate with ILO and Tripartite body to implement Youth Employment Project</a:t>
            </a:r>
          </a:p>
          <a:p>
            <a:pPr marL="508000" lvl="3" indent="-160338">
              <a:buFont typeface="Arial" pitchFamily="34" charset="0"/>
              <a:buChar char="•"/>
            </a:pPr>
            <a:r>
              <a:rPr lang="en-US" sz="4300" b="1" dirty="0">
                <a:solidFill>
                  <a:srgbClr val="0070C0"/>
                </a:solidFill>
              </a:rPr>
              <a:t>Outcome</a:t>
            </a:r>
            <a:r>
              <a:rPr lang="en-US" sz="4300" dirty="0">
                <a:solidFill>
                  <a:srgbClr val="0070C0"/>
                </a:solidFill>
              </a:rPr>
              <a:t>: publication of documents related to youth issues and policies, job seeking guide, guide for preparation of National Action Plans on Youth Employment, and awareness raising. </a:t>
            </a:r>
          </a:p>
          <a:p>
            <a:endParaRPr lang="en-US" dirty="0"/>
          </a:p>
        </p:txBody>
      </p:sp>
    </p:spTree>
    <p:extLst>
      <p:ext uri="{BB962C8B-B14F-4D97-AF65-F5344CB8AC3E}">
        <p14:creationId xmlns:p14="http://schemas.microsoft.com/office/powerpoint/2010/main" val="1881363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47800"/>
            <a:ext cx="6096000" cy="1143000"/>
          </a:xfrm>
        </p:spPr>
        <p:txBody>
          <a:bodyPr>
            <a:normAutofit/>
          </a:bodyPr>
          <a:lstStyle/>
          <a:p>
            <a:r>
              <a:rPr lang="en-US" sz="2400" dirty="0">
                <a:solidFill>
                  <a:srgbClr val="FF0000"/>
                </a:solidFill>
                <a:effectLst>
                  <a:outerShdw blurRad="38100" dist="38100" dir="2700000" algn="tl">
                    <a:srgbClr val="000000">
                      <a:alpha val="43137"/>
                    </a:srgbClr>
                  </a:outerShdw>
                </a:effectLst>
                <a:latin typeface="+mn-lt"/>
                <a:ea typeface="+mn-ea"/>
                <a:cs typeface="+mn-cs"/>
              </a:rPr>
              <a:t>3.3 CAMFEBA Support in Skill and Education</a:t>
            </a:r>
          </a:p>
        </p:txBody>
      </p:sp>
      <p:sp>
        <p:nvSpPr>
          <p:cNvPr id="3" name="Content Placeholder 2"/>
          <p:cNvSpPr>
            <a:spLocks noGrp="1"/>
          </p:cNvSpPr>
          <p:nvPr>
            <p:ph idx="1"/>
          </p:nvPr>
        </p:nvSpPr>
        <p:spPr>
          <a:xfrm>
            <a:off x="243114" y="2362200"/>
            <a:ext cx="8726714" cy="3853542"/>
          </a:xfrm>
        </p:spPr>
        <p:txBody>
          <a:bodyPr>
            <a:noAutofit/>
          </a:bodyPr>
          <a:lstStyle/>
          <a:p>
            <a:pPr marL="0" indent="0">
              <a:buNone/>
            </a:pPr>
            <a:r>
              <a:rPr lang="en-US" sz="2000" b="1" dirty="0" smtClean="0">
                <a:solidFill>
                  <a:srgbClr val="0070C0"/>
                </a:solidFill>
              </a:rPr>
              <a:t>Skill </a:t>
            </a:r>
            <a:r>
              <a:rPr lang="en-US" sz="2000" b="1" dirty="0">
                <a:solidFill>
                  <a:srgbClr val="0070C0"/>
                </a:solidFill>
              </a:rPr>
              <a:t>D</a:t>
            </a:r>
            <a:r>
              <a:rPr lang="en-US" sz="2000" b="1" dirty="0" smtClean="0">
                <a:solidFill>
                  <a:srgbClr val="0070C0"/>
                </a:solidFill>
              </a:rPr>
              <a:t>evelopment &amp; TVET</a:t>
            </a:r>
          </a:p>
          <a:p>
            <a:pPr lvl="1"/>
            <a:r>
              <a:rPr lang="en-US" sz="1600" dirty="0" smtClean="0">
                <a:solidFill>
                  <a:srgbClr val="0070C0"/>
                </a:solidFill>
              </a:rPr>
              <a:t>Provide advice, consultation and inputs to below committee body: </a:t>
            </a:r>
            <a:endParaRPr lang="en-US" sz="1600" dirty="0">
              <a:solidFill>
                <a:srgbClr val="0070C0"/>
              </a:solidFill>
            </a:endParaRPr>
          </a:p>
          <a:p>
            <a:pPr lvl="2"/>
            <a:r>
              <a:rPr lang="en-US" sz="1600" dirty="0" smtClean="0">
                <a:solidFill>
                  <a:srgbClr val="0070C0"/>
                </a:solidFill>
              </a:rPr>
              <a:t>National Training Board, </a:t>
            </a:r>
          </a:p>
          <a:p>
            <a:pPr lvl="2"/>
            <a:r>
              <a:rPr lang="en-US" sz="1600" dirty="0">
                <a:solidFill>
                  <a:srgbClr val="0070C0"/>
                </a:solidFill>
              </a:rPr>
              <a:t>E</a:t>
            </a:r>
            <a:r>
              <a:rPr lang="en-US" sz="1600" dirty="0" smtClean="0">
                <a:solidFill>
                  <a:srgbClr val="0070C0"/>
                </a:solidFill>
              </a:rPr>
              <a:t>ducational </a:t>
            </a:r>
            <a:r>
              <a:rPr lang="en-US" sz="1600" dirty="0">
                <a:solidFill>
                  <a:srgbClr val="0070C0"/>
                </a:solidFill>
              </a:rPr>
              <a:t>bodies with the ministry of education, </a:t>
            </a:r>
            <a:r>
              <a:rPr lang="en-US" sz="1600" dirty="0" smtClean="0">
                <a:solidFill>
                  <a:srgbClr val="0070C0"/>
                </a:solidFill>
              </a:rPr>
              <a:t>youth </a:t>
            </a:r>
            <a:r>
              <a:rPr lang="en-US" sz="1600" dirty="0">
                <a:solidFill>
                  <a:srgbClr val="0070C0"/>
                </a:solidFill>
              </a:rPr>
              <a:t>and </a:t>
            </a:r>
            <a:r>
              <a:rPr lang="en-US" sz="1600" dirty="0" smtClean="0">
                <a:solidFill>
                  <a:srgbClr val="0070C0"/>
                </a:solidFill>
              </a:rPr>
              <a:t>sport, </a:t>
            </a:r>
          </a:p>
          <a:p>
            <a:pPr lvl="2"/>
            <a:r>
              <a:rPr lang="en-US" sz="1600" dirty="0">
                <a:solidFill>
                  <a:srgbClr val="0070C0"/>
                </a:solidFill>
              </a:rPr>
              <a:t>T</a:t>
            </a:r>
            <a:r>
              <a:rPr lang="en-US" sz="1600" dirty="0" smtClean="0">
                <a:solidFill>
                  <a:srgbClr val="0070C0"/>
                </a:solidFill>
              </a:rPr>
              <a:t>he </a:t>
            </a:r>
            <a:r>
              <a:rPr lang="en-US" sz="1600" dirty="0">
                <a:solidFill>
                  <a:srgbClr val="0070C0"/>
                </a:solidFill>
              </a:rPr>
              <a:t>Committee to organize for the implementing of development program of </a:t>
            </a:r>
            <a:r>
              <a:rPr lang="en-US" sz="1600" dirty="0" smtClean="0">
                <a:solidFill>
                  <a:srgbClr val="0070C0"/>
                </a:solidFill>
              </a:rPr>
              <a:t>TVET</a:t>
            </a:r>
            <a:r>
              <a:rPr lang="en-US" sz="1600" dirty="0">
                <a:solidFill>
                  <a:srgbClr val="0070C0"/>
                </a:solidFill>
              </a:rPr>
              <a:t>.</a:t>
            </a:r>
            <a:endParaRPr lang="en-US" sz="1600" dirty="0" smtClean="0">
              <a:solidFill>
                <a:srgbClr val="0070C0"/>
              </a:solidFill>
            </a:endParaRPr>
          </a:p>
          <a:p>
            <a:pPr lvl="1"/>
            <a:r>
              <a:rPr lang="en-US" sz="1600" dirty="0" smtClean="0">
                <a:solidFill>
                  <a:srgbClr val="0070C0"/>
                </a:solidFill>
              </a:rPr>
              <a:t>Produce </a:t>
            </a:r>
            <a:r>
              <a:rPr lang="en-US" sz="1600" dirty="0">
                <a:solidFill>
                  <a:srgbClr val="0070C0"/>
                </a:solidFill>
              </a:rPr>
              <a:t>the publication “Pathways to Prosperity” to deliver policy advocacy on industrial relations, skills, legal and regulatory environment, and good governance.  </a:t>
            </a:r>
          </a:p>
          <a:p>
            <a:pPr marL="0" indent="0">
              <a:buNone/>
            </a:pPr>
            <a:endParaRPr lang="en-US" sz="1600" b="1" dirty="0" smtClean="0">
              <a:solidFill>
                <a:srgbClr val="0070C0"/>
              </a:solidFill>
            </a:endParaRPr>
          </a:p>
          <a:p>
            <a:pPr marL="0" indent="0">
              <a:buNone/>
            </a:pPr>
            <a:r>
              <a:rPr lang="en-US" sz="2000" b="1" dirty="0" smtClean="0">
                <a:solidFill>
                  <a:srgbClr val="0070C0"/>
                </a:solidFill>
              </a:rPr>
              <a:t>National Employment Policy (2015-2025)</a:t>
            </a:r>
            <a:endParaRPr lang="en-US" sz="2000" b="1" dirty="0">
              <a:solidFill>
                <a:srgbClr val="0070C0"/>
              </a:solidFill>
            </a:endParaRPr>
          </a:p>
          <a:p>
            <a:pPr lvl="1"/>
            <a:r>
              <a:rPr lang="en-US" sz="1600" dirty="0" smtClean="0">
                <a:solidFill>
                  <a:srgbClr val="0070C0"/>
                </a:solidFill>
              </a:rPr>
              <a:t>Provide policy input and advice to the NEP to develop draft policy NEP </a:t>
            </a:r>
          </a:p>
          <a:p>
            <a:pPr lvl="1"/>
            <a:r>
              <a:rPr lang="en-US" sz="1600" dirty="0">
                <a:solidFill>
                  <a:srgbClr val="0070C0"/>
                </a:solidFill>
              </a:rPr>
              <a:t>P</a:t>
            </a:r>
            <a:r>
              <a:rPr lang="en-US" sz="1600" dirty="0" smtClean="0">
                <a:solidFill>
                  <a:srgbClr val="0070C0"/>
                </a:solidFill>
              </a:rPr>
              <a:t>ermanent member of NEP’s body</a:t>
            </a:r>
          </a:p>
          <a:p>
            <a:pPr marL="400050" lvl="1" indent="0">
              <a:buNone/>
            </a:pPr>
            <a:endParaRPr lang="en-US" sz="1600" dirty="0"/>
          </a:p>
        </p:txBody>
      </p:sp>
    </p:spTree>
    <p:extLst>
      <p:ext uri="{BB962C8B-B14F-4D97-AF65-F5344CB8AC3E}">
        <p14:creationId xmlns:p14="http://schemas.microsoft.com/office/powerpoint/2010/main" val="1381955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p:txBody>
          <a:bodyPr/>
          <a:lstStyle/>
          <a:p>
            <a:r>
              <a:rPr lang="en-US"/>
              <a:t>TURN TO US FOR INDUSTRIAL HARMONY</a:t>
            </a:r>
          </a:p>
        </p:txBody>
      </p:sp>
      <p:sp>
        <p:nvSpPr>
          <p:cNvPr id="6" name="Slide Number Placeholder 6"/>
          <p:cNvSpPr>
            <a:spLocks noGrp="1"/>
          </p:cNvSpPr>
          <p:nvPr>
            <p:ph type="sldNum" sz="quarter" idx="12"/>
          </p:nvPr>
        </p:nvSpPr>
        <p:spPr/>
        <p:txBody>
          <a:bodyPr/>
          <a:lstStyle/>
          <a:p>
            <a:fld id="{94B2E57C-526D-4E8A-A79A-F5B806565A42}" type="slidenum">
              <a:rPr lang="en-US"/>
              <a:pPr/>
              <a:t>15</a:t>
            </a:fld>
            <a:endParaRPr lang="en-US"/>
          </a:p>
        </p:txBody>
      </p:sp>
      <p:sp>
        <p:nvSpPr>
          <p:cNvPr id="54274" name="Rectangle 2"/>
          <p:cNvSpPr>
            <a:spLocks noGrp="1" noChangeArrowheads="1"/>
          </p:cNvSpPr>
          <p:nvPr>
            <p:ph type="title"/>
          </p:nvPr>
        </p:nvSpPr>
        <p:spPr>
          <a:xfrm>
            <a:off x="3429000" y="536575"/>
            <a:ext cx="5715000" cy="1216025"/>
          </a:xfrm>
        </p:spPr>
        <p:txBody>
          <a:bodyPr/>
          <a:lstStyle/>
          <a:p>
            <a:pPr algn="r"/>
            <a:r>
              <a:rPr lang="en-US" sz="2300" b="1" dirty="0">
                <a:solidFill>
                  <a:srgbClr val="FF9900"/>
                </a:solidFill>
                <a:effectLst>
                  <a:outerShdw blurRad="38100" dist="38100" dir="2700000" algn="tl">
                    <a:srgbClr val="000000">
                      <a:alpha val="43137"/>
                    </a:srgbClr>
                  </a:outerShdw>
                </a:effectLst>
              </a:rPr>
              <a:t>Activities Undertaking in 2008 under the Financial Support of Norwegian Government through the ILO</a:t>
            </a:r>
          </a:p>
        </p:txBody>
      </p:sp>
      <p:sp>
        <p:nvSpPr>
          <p:cNvPr id="54275" name="Rectangle 3"/>
          <p:cNvSpPr>
            <a:spLocks noChangeArrowheads="1"/>
          </p:cNvSpPr>
          <p:nvPr/>
        </p:nvSpPr>
        <p:spPr bwMode="auto">
          <a:xfrm>
            <a:off x="566738" y="1752600"/>
            <a:ext cx="8001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FontTx/>
              <a:buChar char="•"/>
            </a:pPr>
            <a:endParaRPr lang="en-US" sz="2800">
              <a:solidFill>
                <a:srgbClr val="003366"/>
              </a:solidFill>
            </a:endParaRPr>
          </a:p>
        </p:txBody>
      </p:sp>
      <p:sp>
        <p:nvSpPr>
          <p:cNvPr id="54276" name="Rectangle 4"/>
          <p:cNvSpPr>
            <a:spLocks noGrp="1" noChangeArrowheads="1"/>
          </p:cNvSpPr>
          <p:nvPr>
            <p:ph sz="half" idx="1"/>
          </p:nvPr>
        </p:nvSpPr>
        <p:spPr>
          <a:xfrm>
            <a:off x="609600" y="1828800"/>
            <a:ext cx="8077200" cy="5105400"/>
          </a:xfrm>
        </p:spPr>
        <p:txBody>
          <a:bodyPr/>
          <a:lstStyle/>
          <a:p>
            <a:pPr fontAlgn="b">
              <a:spcBef>
                <a:spcPct val="0"/>
              </a:spcBef>
              <a:buFontTx/>
              <a:buNone/>
            </a:pPr>
            <a:r>
              <a:rPr lang="en-GB" sz="2400" b="1" dirty="0"/>
              <a:t>Project </a:t>
            </a:r>
            <a:r>
              <a:rPr lang="en-GB" sz="2400" b="1" dirty="0" smtClean="0"/>
              <a:t>Title:	</a:t>
            </a:r>
            <a:r>
              <a:rPr lang="en-GB" sz="2000" dirty="0" smtClean="0">
                <a:solidFill>
                  <a:schemeClr val="hlink"/>
                </a:solidFill>
              </a:rPr>
              <a:t>Youth </a:t>
            </a:r>
            <a:r>
              <a:rPr lang="en-GB" sz="2000" dirty="0">
                <a:solidFill>
                  <a:schemeClr val="hlink"/>
                </a:solidFill>
              </a:rPr>
              <a:t>Employment and Social Dialogue</a:t>
            </a:r>
          </a:p>
          <a:p>
            <a:pPr fontAlgn="b">
              <a:spcBef>
                <a:spcPct val="0"/>
              </a:spcBef>
              <a:buFontTx/>
              <a:buNone/>
            </a:pPr>
            <a:endParaRPr lang="en-GB" sz="2500" b="1" i="1" dirty="0">
              <a:solidFill>
                <a:schemeClr val="hlink"/>
              </a:solidFill>
            </a:endParaRPr>
          </a:p>
          <a:p>
            <a:pPr fontAlgn="b">
              <a:spcBef>
                <a:spcPct val="0"/>
              </a:spcBef>
              <a:buFontTx/>
              <a:buNone/>
            </a:pPr>
            <a:r>
              <a:rPr lang="en-GB" sz="2400" b="1" dirty="0"/>
              <a:t>Project </a:t>
            </a:r>
            <a:r>
              <a:rPr lang="en-GB" sz="2400" b="1" dirty="0" smtClean="0"/>
              <a:t>Period: </a:t>
            </a:r>
            <a:r>
              <a:rPr lang="en-GB" sz="2000" dirty="0" smtClean="0">
                <a:solidFill>
                  <a:schemeClr val="hlink"/>
                </a:solidFill>
              </a:rPr>
              <a:t>Started </a:t>
            </a:r>
            <a:r>
              <a:rPr lang="en-GB" sz="2000" dirty="0">
                <a:solidFill>
                  <a:schemeClr val="hlink"/>
                </a:solidFill>
              </a:rPr>
              <a:t>in June 2007 and extended to March 2010</a:t>
            </a:r>
            <a:r>
              <a:rPr lang="en-GB" sz="1800" dirty="0"/>
              <a:t>.</a:t>
            </a:r>
            <a:endParaRPr lang="en-GB" sz="2100" dirty="0"/>
          </a:p>
          <a:p>
            <a:pPr fontAlgn="b">
              <a:spcBef>
                <a:spcPct val="0"/>
              </a:spcBef>
              <a:buFontTx/>
              <a:buNone/>
            </a:pPr>
            <a:endParaRPr lang="en-GB" sz="2100" b="1" i="1" dirty="0"/>
          </a:p>
          <a:p>
            <a:pPr fontAlgn="b">
              <a:spcBef>
                <a:spcPct val="0"/>
              </a:spcBef>
              <a:buFontTx/>
              <a:buNone/>
            </a:pPr>
            <a:r>
              <a:rPr lang="en-GB" sz="2400" b="1" dirty="0"/>
              <a:t>Our Partners:</a:t>
            </a:r>
            <a:r>
              <a:rPr lang="en-GB" sz="2100" b="1" dirty="0"/>
              <a:t> </a:t>
            </a:r>
          </a:p>
          <a:p>
            <a:pPr fontAlgn="b">
              <a:spcBef>
                <a:spcPct val="0"/>
              </a:spcBef>
              <a:buFontTx/>
              <a:buNone/>
            </a:pPr>
            <a:r>
              <a:rPr lang="en-GB" sz="2100" b="1" dirty="0"/>
              <a:t>	</a:t>
            </a:r>
            <a:r>
              <a:rPr lang="en-GB" sz="2000" dirty="0" smtClean="0">
                <a:solidFill>
                  <a:schemeClr val="hlink"/>
                </a:solidFill>
              </a:rPr>
              <a:t>- Ministry </a:t>
            </a:r>
            <a:r>
              <a:rPr lang="en-GB" sz="2000" dirty="0">
                <a:solidFill>
                  <a:schemeClr val="hlink"/>
                </a:solidFill>
              </a:rPr>
              <a:t>of Labour and Vocational Training</a:t>
            </a:r>
          </a:p>
          <a:p>
            <a:pPr fontAlgn="b">
              <a:spcBef>
                <a:spcPct val="0"/>
              </a:spcBef>
              <a:buFontTx/>
              <a:buNone/>
            </a:pPr>
            <a:r>
              <a:rPr lang="en-GB" sz="2000" dirty="0">
                <a:solidFill>
                  <a:schemeClr val="hlink"/>
                </a:solidFill>
              </a:rPr>
              <a:t>	- Employers</a:t>
            </a:r>
          </a:p>
          <a:p>
            <a:pPr fontAlgn="b">
              <a:spcBef>
                <a:spcPct val="0"/>
              </a:spcBef>
              <a:buFontTx/>
              <a:buNone/>
            </a:pPr>
            <a:r>
              <a:rPr lang="en-GB" sz="2000" dirty="0">
                <a:solidFill>
                  <a:schemeClr val="hlink"/>
                </a:solidFill>
              </a:rPr>
              <a:t>	- Trade Unions</a:t>
            </a:r>
          </a:p>
          <a:p>
            <a:pPr fontAlgn="b">
              <a:spcBef>
                <a:spcPct val="0"/>
              </a:spcBef>
              <a:buFontTx/>
              <a:buNone/>
            </a:pPr>
            <a:r>
              <a:rPr lang="en-GB" sz="2000" dirty="0">
                <a:solidFill>
                  <a:schemeClr val="hlink"/>
                </a:solidFill>
              </a:rPr>
              <a:t>	- Youth-related Organizations &amp; Youth Associations</a:t>
            </a:r>
          </a:p>
          <a:p>
            <a:pPr fontAlgn="b">
              <a:spcBef>
                <a:spcPct val="0"/>
              </a:spcBef>
              <a:buFontTx/>
              <a:buNone/>
            </a:pPr>
            <a:r>
              <a:rPr lang="en-GB" sz="2000" dirty="0">
                <a:solidFill>
                  <a:schemeClr val="hlink"/>
                </a:solidFill>
              </a:rPr>
              <a:t>	- Public &amp; Private Universities</a:t>
            </a:r>
            <a:endParaRPr lang="en-US" sz="2000" dirty="0">
              <a:solidFill>
                <a:schemeClr val="hlink"/>
              </a:solidFill>
            </a:endParaRPr>
          </a:p>
          <a:p>
            <a:endParaRPr lang="en-US" sz="1900" dirty="0"/>
          </a:p>
        </p:txBody>
      </p:sp>
    </p:spTree>
    <p:extLst>
      <p:ext uri="{BB962C8B-B14F-4D97-AF65-F5344CB8AC3E}">
        <p14:creationId xmlns:p14="http://schemas.microsoft.com/office/powerpoint/2010/main" val="482286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TURN TO US FOR INDUSTRIAL HARMONY</a:t>
            </a:r>
          </a:p>
        </p:txBody>
      </p:sp>
      <p:sp>
        <p:nvSpPr>
          <p:cNvPr id="8" name="Slide Number Placeholder 5"/>
          <p:cNvSpPr>
            <a:spLocks noGrp="1"/>
          </p:cNvSpPr>
          <p:nvPr>
            <p:ph type="sldNum" sz="quarter" idx="12"/>
          </p:nvPr>
        </p:nvSpPr>
        <p:spPr/>
        <p:txBody>
          <a:bodyPr/>
          <a:lstStyle/>
          <a:p>
            <a:fld id="{FE6C8DA8-AF76-42E2-AD2F-3ACFBC0D1633}" type="slidenum">
              <a:rPr lang="en-US"/>
              <a:pPr/>
              <a:t>16</a:t>
            </a:fld>
            <a:endParaRPr lang="en-US"/>
          </a:p>
        </p:txBody>
      </p:sp>
      <p:sp>
        <p:nvSpPr>
          <p:cNvPr id="58371" name="Rectangle 3"/>
          <p:cNvSpPr>
            <a:spLocks noGrp="1" noChangeArrowheads="1"/>
          </p:cNvSpPr>
          <p:nvPr>
            <p:ph type="body" idx="1"/>
          </p:nvPr>
        </p:nvSpPr>
        <p:spPr>
          <a:xfrm>
            <a:off x="457200" y="990600"/>
            <a:ext cx="8610600" cy="5135563"/>
          </a:xfrm>
        </p:spPr>
        <p:txBody>
          <a:bodyPr/>
          <a:lstStyle/>
          <a:p>
            <a:pPr algn="r">
              <a:buFontTx/>
              <a:buNone/>
            </a:pPr>
            <a:r>
              <a:rPr lang="en-GB" b="1" dirty="0" smtClean="0">
                <a:solidFill>
                  <a:schemeClr val="hlink"/>
                </a:solidFill>
              </a:rPr>
              <a:t>Survey </a:t>
            </a:r>
            <a:r>
              <a:rPr lang="en-GB" b="1" dirty="0">
                <a:solidFill>
                  <a:schemeClr val="hlink"/>
                </a:solidFill>
              </a:rPr>
              <a:t>on Youth and </a:t>
            </a:r>
            <a:r>
              <a:rPr lang="en-GB" b="1" dirty="0" smtClean="0">
                <a:solidFill>
                  <a:schemeClr val="hlink"/>
                </a:solidFill>
              </a:rPr>
              <a:t>Employment</a:t>
            </a:r>
            <a:r>
              <a:rPr lang="en-US" dirty="0" smtClean="0">
                <a:solidFill>
                  <a:schemeClr val="hlink"/>
                </a:solidFill>
              </a:rPr>
              <a:t> </a:t>
            </a:r>
            <a:endParaRPr lang="en-US" dirty="0">
              <a:solidFill>
                <a:schemeClr val="hlink"/>
              </a:solidFill>
            </a:endParaRPr>
          </a:p>
          <a:p>
            <a:pPr lvl="1"/>
            <a:r>
              <a:rPr lang="en-US" dirty="0"/>
              <a:t>Around 2200 youth </a:t>
            </a:r>
          </a:p>
          <a:p>
            <a:pPr lvl="1">
              <a:buFontTx/>
              <a:buNone/>
            </a:pPr>
            <a:r>
              <a:rPr lang="en-US" dirty="0"/>
              <a:t>   and 220 employers in </a:t>
            </a:r>
          </a:p>
          <a:p>
            <a:pPr lvl="1">
              <a:buFontTx/>
              <a:buNone/>
            </a:pPr>
            <a:r>
              <a:rPr lang="en-US" dirty="0"/>
              <a:t>   5 cities/provinces surveyed.</a:t>
            </a:r>
          </a:p>
        </p:txBody>
      </p:sp>
      <p:sp>
        <p:nvSpPr>
          <p:cNvPr id="58372" name="Rectangle 4"/>
          <p:cNvSpPr>
            <a:spLocks noChangeArrowheads="1"/>
          </p:cNvSpPr>
          <p:nvPr/>
        </p:nvSpPr>
        <p:spPr bwMode="auto">
          <a:xfrm>
            <a:off x="0" y="552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373" name="Object 5"/>
          <p:cNvGraphicFramePr>
            <a:graphicFrameLocks noChangeAspect="1"/>
          </p:cNvGraphicFramePr>
          <p:nvPr/>
        </p:nvGraphicFramePr>
        <p:xfrm>
          <a:off x="5715000" y="1828800"/>
          <a:ext cx="3124200" cy="4419600"/>
        </p:xfrm>
        <a:graphic>
          <a:graphicData uri="http://schemas.openxmlformats.org/presentationml/2006/ole">
            <mc:AlternateContent xmlns:mc="http://schemas.openxmlformats.org/markup-compatibility/2006">
              <mc:Choice xmlns:v="urn:schemas-microsoft-com:vml" Requires="v">
                <p:oleObj spid="_x0000_s4110" name="Acrobat Document" r:id="rId3" imgW="5667146" imgH="8019898" progId="AcroExch.Document.7">
                  <p:embed/>
                </p:oleObj>
              </mc:Choice>
              <mc:Fallback>
                <p:oleObj name="Acrobat Document" r:id="rId3" imgW="5667146" imgH="8019898"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828800"/>
                        <a:ext cx="3124200" cy="441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8374" name="Picture 6"/>
          <p:cNvPicPr>
            <a:picLocks noChangeAspect="1" noChangeArrowheads="1"/>
          </p:cNvPicPr>
          <p:nvPr/>
        </p:nvPicPr>
        <p:blipFill>
          <a:blip r:embed="rId5">
            <a:extLst>
              <a:ext uri="{28A0092B-C50C-407E-A947-70E740481C1C}">
                <a14:useLocalDpi xmlns:a14="http://schemas.microsoft.com/office/drawing/2010/main" val="0"/>
              </a:ext>
            </a:extLst>
          </a:blip>
          <a:srcRect b="279"/>
          <a:stretch>
            <a:fillRect/>
          </a:stretch>
        </p:blipFill>
        <p:spPr bwMode="auto">
          <a:xfrm>
            <a:off x="381000" y="3048000"/>
            <a:ext cx="5105400"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710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TURN TO US FOR INDUSTRIAL HARMONY</a:t>
            </a:r>
          </a:p>
        </p:txBody>
      </p:sp>
      <p:sp>
        <p:nvSpPr>
          <p:cNvPr id="8" name="Slide Number Placeholder 5"/>
          <p:cNvSpPr>
            <a:spLocks noGrp="1"/>
          </p:cNvSpPr>
          <p:nvPr>
            <p:ph type="sldNum" sz="quarter" idx="12"/>
          </p:nvPr>
        </p:nvSpPr>
        <p:spPr/>
        <p:txBody>
          <a:bodyPr/>
          <a:lstStyle/>
          <a:p>
            <a:fld id="{FE6C8DA8-AF76-42E2-AD2F-3ACFBC0D1633}" type="slidenum">
              <a:rPr lang="en-US"/>
              <a:pPr/>
              <a:t>17</a:t>
            </a:fld>
            <a:endParaRPr lang="en-US"/>
          </a:p>
        </p:txBody>
      </p:sp>
      <p:sp>
        <p:nvSpPr>
          <p:cNvPr id="58371" name="Rectangle 3"/>
          <p:cNvSpPr>
            <a:spLocks noGrp="1" noChangeArrowheads="1"/>
          </p:cNvSpPr>
          <p:nvPr>
            <p:ph type="body" idx="1"/>
          </p:nvPr>
        </p:nvSpPr>
        <p:spPr>
          <a:xfrm>
            <a:off x="457200" y="685800"/>
            <a:ext cx="8610600" cy="609599"/>
          </a:xfrm>
        </p:spPr>
        <p:txBody>
          <a:bodyPr/>
          <a:lstStyle/>
          <a:p>
            <a:pPr algn="r">
              <a:buFontTx/>
              <a:buNone/>
            </a:pPr>
            <a:r>
              <a:rPr lang="en-US" b="1" dirty="0" smtClean="0">
                <a:solidFill>
                  <a:schemeClr val="hlink"/>
                </a:solidFill>
              </a:rPr>
              <a:t>Job Seeking Guide Publication </a:t>
            </a:r>
            <a:endParaRPr lang="en-US" dirty="0">
              <a:solidFill>
                <a:schemeClr val="hlink"/>
              </a:solidFill>
            </a:endParaRPr>
          </a:p>
        </p:txBody>
      </p:sp>
      <p:sp>
        <p:nvSpPr>
          <p:cNvPr id="58372" name="Rectangle 4"/>
          <p:cNvSpPr>
            <a:spLocks noChangeArrowheads="1"/>
          </p:cNvSpPr>
          <p:nvPr/>
        </p:nvSpPr>
        <p:spPr bwMode="auto">
          <a:xfrm>
            <a:off x="0" y="552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Rectangle 3"/>
          <p:cNvSpPr txBox="1">
            <a:spLocks noChangeArrowheads="1"/>
          </p:cNvSpPr>
          <p:nvPr/>
        </p:nvSpPr>
        <p:spPr>
          <a:xfrm>
            <a:off x="0" y="1295400"/>
            <a:ext cx="5638800" cy="4876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US" dirty="0" smtClean="0"/>
          </a:p>
          <a:p>
            <a:pPr lvl="1"/>
            <a:r>
              <a:rPr lang="en-US" dirty="0" smtClean="0"/>
              <a:t>CAREER GOAL SETTING</a:t>
            </a:r>
          </a:p>
          <a:p>
            <a:pPr lvl="1"/>
            <a:r>
              <a:rPr lang="en-US" dirty="0" smtClean="0"/>
              <a:t>METHODS AND PLANNING FOR SEEKING JOBS </a:t>
            </a:r>
          </a:p>
          <a:p>
            <a:pPr lvl="1"/>
            <a:r>
              <a:rPr lang="en-US" dirty="0"/>
              <a:t>DEVELOPING A </a:t>
            </a:r>
            <a:r>
              <a:rPr lang="en-US" dirty="0" smtClean="0"/>
              <a:t>RESUME &amp; COVER LETTER</a:t>
            </a:r>
          </a:p>
          <a:p>
            <a:pPr lvl="1"/>
            <a:r>
              <a:rPr lang="en-US" dirty="0" smtClean="0"/>
              <a:t>INTERVIEW TIPS</a:t>
            </a:r>
          </a:p>
          <a:p>
            <a:pPr lvl="1"/>
            <a:r>
              <a:rPr lang="en-US" dirty="0" smtClean="0"/>
              <a:t>…….</a:t>
            </a:r>
            <a:endParaRPr lang="en-US" dirty="0"/>
          </a:p>
        </p:txBody>
      </p:sp>
      <p:pic>
        <p:nvPicPr>
          <p:cNvPr id="10" name="Picture 7" descr="P:\2011\CAMFEBA\6. IT\Publication Soft\camfeba books\Book\img\Englis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1600200"/>
            <a:ext cx="2971800" cy="4275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59074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TURN TO US FOR INDUSTRIAL HARMONY</a:t>
            </a:r>
          </a:p>
        </p:txBody>
      </p:sp>
      <p:sp>
        <p:nvSpPr>
          <p:cNvPr id="6" name="Slide Number Placeholder 5"/>
          <p:cNvSpPr>
            <a:spLocks noGrp="1"/>
          </p:cNvSpPr>
          <p:nvPr>
            <p:ph type="sldNum" sz="quarter" idx="12"/>
          </p:nvPr>
        </p:nvSpPr>
        <p:spPr/>
        <p:txBody>
          <a:bodyPr/>
          <a:lstStyle/>
          <a:p>
            <a:fld id="{18B4C499-DA23-449F-9711-EFC60E27F180}" type="slidenum">
              <a:rPr lang="en-US"/>
              <a:pPr/>
              <a:t>18</a:t>
            </a:fld>
            <a:endParaRPr lang="en-US"/>
          </a:p>
        </p:txBody>
      </p:sp>
      <p:sp>
        <p:nvSpPr>
          <p:cNvPr id="60419" name="Rectangle 3"/>
          <p:cNvSpPr>
            <a:spLocks noGrp="1" noChangeArrowheads="1"/>
          </p:cNvSpPr>
          <p:nvPr>
            <p:ph type="body" idx="1"/>
          </p:nvPr>
        </p:nvSpPr>
        <p:spPr>
          <a:xfrm>
            <a:off x="457200" y="990600"/>
            <a:ext cx="8229600" cy="5135563"/>
          </a:xfrm>
        </p:spPr>
        <p:txBody>
          <a:bodyPr/>
          <a:lstStyle/>
          <a:p>
            <a:pPr algn="r">
              <a:lnSpc>
                <a:spcPct val="80000"/>
              </a:lnSpc>
              <a:buFontTx/>
              <a:buNone/>
            </a:pPr>
            <a:r>
              <a:rPr lang="en-US" sz="2800" b="1" dirty="0" smtClean="0">
                <a:solidFill>
                  <a:schemeClr val="hlink"/>
                </a:solidFill>
              </a:rPr>
              <a:t>Employability </a:t>
            </a:r>
            <a:r>
              <a:rPr lang="en-US" sz="2800" b="1" dirty="0">
                <a:solidFill>
                  <a:schemeClr val="hlink"/>
                </a:solidFill>
              </a:rPr>
              <a:t>Skills Training </a:t>
            </a:r>
            <a:r>
              <a:rPr lang="en-US" sz="2800" b="1" dirty="0" err="1">
                <a:solidFill>
                  <a:schemeClr val="hlink"/>
                </a:solidFill>
              </a:rPr>
              <a:t>Programme</a:t>
            </a:r>
            <a:endParaRPr lang="en-US" sz="2800" b="1" dirty="0">
              <a:solidFill>
                <a:schemeClr val="hlink"/>
              </a:solidFill>
            </a:endParaRPr>
          </a:p>
          <a:p>
            <a:pPr>
              <a:lnSpc>
                <a:spcPct val="80000"/>
              </a:lnSpc>
              <a:buFontTx/>
              <a:buNone/>
            </a:pPr>
            <a:endParaRPr lang="en-US" sz="2800" b="1" dirty="0">
              <a:solidFill>
                <a:schemeClr val="hlink"/>
              </a:solidFill>
            </a:endParaRPr>
          </a:p>
          <a:p>
            <a:pPr>
              <a:lnSpc>
                <a:spcPct val="80000"/>
              </a:lnSpc>
              <a:buFontTx/>
              <a:buNone/>
            </a:pPr>
            <a:r>
              <a:rPr lang="en-GB" sz="2400" i="1" dirty="0"/>
              <a:t>Over </a:t>
            </a:r>
            <a:r>
              <a:rPr lang="en-GB" sz="2400" b="1" i="1" dirty="0">
                <a:solidFill>
                  <a:srgbClr val="FF0000"/>
                </a:solidFill>
              </a:rPr>
              <a:t>250</a:t>
            </a:r>
            <a:r>
              <a:rPr lang="en-GB" sz="2400" i="1" dirty="0"/>
              <a:t> youths were trained on following topics in 2008:</a:t>
            </a:r>
            <a:endParaRPr lang="en-US" sz="2400" i="1" dirty="0"/>
          </a:p>
          <a:p>
            <a:pPr>
              <a:lnSpc>
                <a:spcPct val="80000"/>
              </a:lnSpc>
            </a:pPr>
            <a:endParaRPr lang="en-US" sz="1800" dirty="0"/>
          </a:p>
          <a:p>
            <a:pPr>
              <a:lnSpc>
                <a:spcPct val="80000"/>
              </a:lnSpc>
            </a:pPr>
            <a:r>
              <a:rPr lang="en-US" sz="1800" b="1" dirty="0"/>
              <a:t>Job seeking skills</a:t>
            </a:r>
          </a:p>
          <a:p>
            <a:pPr>
              <a:lnSpc>
                <a:spcPct val="80000"/>
              </a:lnSpc>
            </a:pPr>
            <a:r>
              <a:rPr lang="en-US" sz="1800" b="1" dirty="0"/>
              <a:t>Personal effectiveness</a:t>
            </a:r>
          </a:p>
          <a:p>
            <a:pPr>
              <a:lnSpc>
                <a:spcPct val="80000"/>
              </a:lnSpc>
            </a:pPr>
            <a:r>
              <a:rPr lang="en-US" sz="1800" b="1" dirty="0"/>
              <a:t>Learning and personal development</a:t>
            </a:r>
          </a:p>
          <a:p>
            <a:pPr>
              <a:lnSpc>
                <a:spcPct val="80000"/>
              </a:lnSpc>
            </a:pPr>
            <a:r>
              <a:rPr lang="en-US" sz="1800" b="1" dirty="0"/>
              <a:t>Effective communication skills</a:t>
            </a:r>
          </a:p>
          <a:p>
            <a:pPr>
              <a:lnSpc>
                <a:spcPct val="80000"/>
              </a:lnSpc>
            </a:pPr>
            <a:r>
              <a:rPr lang="en-US" sz="1800" b="1" dirty="0"/>
              <a:t>Critical thinking and problem-solving </a:t>
            </a:r>
          </a:p>
          <a:p>
            <a:pPr>
              <a:lnSpc>
                <a:spcPct val="80000"/>
              </a:lnSpc>
              <a:buFontTx/>
              <a:buNone/>
            </a:pPr>
            <a:r>
              <a:rPr lang="en-US" sz="1800" b="1" dirty="0"/>
              <a:t>      skills</a:t>
            </a:r>
          </a:p>
          <a:p>
            <a:pPr>
              <a:lnSpc>
                <a:spcPct val="80000"/>
              </a:lnSpc>
            </a:pPr>
            <a:r>
              <a:rPr lang="en-US" sz="1800" b="1" dirty="0"/>
              <a:t>Effective teamwork/teambuilding</a:t>
            </a:r>
          </a:p>
          <a:p>
            <a:pPr>
              <a:lnSpc>
                <a:spcPct val="80000"/>
              </a:lnSpc>
            </a:pPr>
            <a:r>
              <a:rPr lang="en-US" sz="1800" b="1" dirty="0"/>
              <a:t>Effective letter writing </a:t>
            </a:r>
          </a:p>
          <a:p>
            <a:pPr>
              <a:lnSpc>
                <a:spcPct val="80000"/>
              </a:lnSpc>
            </a:pPr>
            <a:r>
              <a:rPr lang="en-US" sz="1800" b="1" dirty="0"/>
              <a:t>Stress management</a:t>
            </a:r>
          </a:p>
          <a:p>
            <a:pPr>
              <a:lnSpc>
                <a:spcPct val="80000"/>
              </a:lnSpc>
            </a:pPr>
            <a:r>
              <a:rPr lang="en-US" sz="1800" b="1" dirty="0"/>
              <a:t>Presentation skills</a:t>
            </a:r>
          </a:p>
          <a:p>
            <a:pPr>
              <a:lnSpc>
                <a:spcPct val="80000"/>
              </a:lnSpc>
            </a:pPr>
            <a:r>
              <a:rPr lang="en-US" sz="1800" b="1" dirty="0"/>
              <a:t>Effective time management</a:t>
            </a:r>
          </a:p>
          <a:p>
            <a:pPr>
              <a:lnSpc>
                <a:spcPct val="80000"/>
              </a:lnSpc>
              <a:buFontTx/>
              <a:buNone/>
            </a:pPr>
            <a:endParaRPr lang="en-US" sz="1800" b="1" dirty="0"/>
          </a:p>
        </p:txBody>
      </p:sp>
      <p:pic>
        <p:nvPicPr>
          <p:cNvPr id="60420" name="Picture 4" descr="IMG_08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2286000"/>
            <a:ext cx="3733800" cy="3059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8226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u="sng" dirty="0" smtClean="0">
                <a:solidFill>
                  <a:srgbClr val="FF0000"/>
                </a:solidFill>
              </a:rPr>
              <a:t/>
            </a:r>
            <a:br>
              <a:rPr lang="en-US" sz="2800" b="1" u="sng" dirty="0" smtClean="0">
                <a:solidFill>
                  <a:srgbClr val="FF0000"/>
                </a:solidFill>
              </a:rPr>
            </a:br>
            <a:r>
              <a:rPr lang="en-US" sz="2800" b="1" u="sng" dirty="0">
                <a:solidFill>
                  <a:srgbClr val="FF0000"/>
                </a:solidFill>
              </a:rPr>
              <a:t/>
            </a:r>
            <a:br>
              <a:rPr lang="en-US" sz="2800" b="1" u="sng" dirty="0">
                <a:solidFill>
                  <a:srgbClr val="FF0000"/>
                </a:solidFill>
              </a:rPr>
            </a:br>
            <a:r>
              <a:rPr lang="en-US" sz="2800" b="1" u="sng" dirty="0" smtClean="0">
                <a:solidFill>
                  <a:srgbClr val="FF0000"/>
                </a:solidFill>
              </a:rPr>
              <a:t/>
            </a:r>
            <a:br>
              <a:rPr lang="en-US" sz="2800" b="1" u="sng" dirty="0" smtClean="0">
                <a:solidFill>
                  <a:srgbClr val="FF0000"/>
                </a:solidFill>
              </a:rPr>
            </a:br>
            <a:r>
              <a:rPr lang="en-US" sz="2800" b="1" u="sng" dirty="0">
                <a:solidFill>
                  <a:srgbClr val="FF0000"/>
                </a:solidFill>
              </a:rPr>
              <a:t/>
            </a:r>
            <a:br>
              <a:rPr lang="en-US" sz="2800" b="1" u="sng" dirty="0">
                <a:solidFill>
                  <a:srgbClr val="FF0000"/>
                </a:solidFill>
              </a:rPr>
            </a:br>
            <a:r>
              <a:rPr lang="en-US" sz="2800" b="1" u="sng" dirty="0" smtClean="0">
                <a:solidFill>
                  <a:srgbClr val="FF0000"/>
                </a:solidFill>
              </a:rPr>
              <a:t/>
            </a:r>
            <a:br>
              <a:rPr lang="en-US" sz="2800" b="1" u="sng" dirty="0" smtClean="0">
                <a:solidFill>
                  <a:srgbClr val="FF0000"/>
                </a:solidFill>
              </a:rPr>
            </a:br>
            <a:r>
              <a:rPr lang="en-US" sz="2800" b="1" u="sng" dirty="0">
                <a:solidFill>
                  <a:srgbClr val="FF0000"/>
                </a:solidFill>
              </a:rPr>
              <a:t/>
            </a:r>
            <a:br>
              <a:rPr lang="en-US" sz="2800" b="1" u="sng" dirty="0">
                <a:solidFill>
                  <a:srgbClr val="FF0000"/>
                </a:solidFill>
              </a:rPr>
            </a:br>
            <a:r>
              <a:rPr lang="en-US" sz="2800" b="1" dirty="0" smtClean="0">
                <a:solidFill>
                  <a:srgbClr val="FF0000"/>
                </a:solidFill>
              </a:rPr>
              <a:t>Current Project: </a:t>
            </a:r>
            <a:r>
              <a:rPr lang="en-US" sz="2800" b="1" dirty="0">
                <a:solidFill>
                  <a:srgbClr val="FF0000"/>
                </a:solidFill>
              </a:rPr>
              <a:t>Raising Awareness and Linking Employment Services with CAMFEBA</a:t>
            </a:r>
            <a:r>
              <a:rPr lang="en-US" sz="3600" b="1" dirty="0">
                <a:solidFill>
                  <a:srgbClr val="FF0000"/>
                </a:solidFill>
              </a:rPr>
              <a:t/>
            </a:r>
            <a:br>
              <a:rPr lang="en-US" sz="3600" b="1" dirty="0">
                <a:solidFill>
                  <a:srgbClr val="FF0000"/>
                </a:solidFill>
              </a:rPr>
            </a:br>
            <a:endParaRPr lang="en-US" sz="3600" dirty="0"/>
          </a:p>
        </p:txBody>
      </p:sp>
      <p:sp>
        <p:nvSpPr>
          <p:cNvPr id="3" name="Content Placeholder 2"/>
          <p:cNvSpPr>
            <a:spLocks noGrp="1"/>
          </p:cNvSpPr>
          <p:nvPr>
            <p:ph sz="half" idx="2"/>
          </p:nvPr>
        </p:nvSpPr>
        <p:spPr>
          <a:xfrm>
            <a:off x="457200" y="2286000"/>
            <a:ext cx="4040188" cy="3951288"/>
          </a:xfrm>
        </p:spPr>
        <p:txBody>
          <a:bodyPr>
            <a:normAutofit fontScale="77500" lnSpcReduction="20000"/>
          </a:bodyPr>
          <a:lstStyle/>
          <a:p>
            <a:pPr>
              <a:buFont typeface="Wingdings" pitchFamily="2" charset="2"/>
              <a:buChar char="ü"/>
            </a:pPr>
            <a:r>
              <a:rPr lang="en-US" sz="1600" b="1" dirty="0">
                <a:latin typeface="Calibri" pitchFamily="34" charset="0"/>
                <a:cs typeface="Calibri" pitchFamily="34" charset="0"/>
              </a:rPr>
              <a:t>Project Objectives: </a:t>
            </a:r>
          </a:p>
          <a:p>
            <a:pPr marL="800100" lvl="1" indent="-342900">
              <a:buFont typeface="+mj-lt"/>
              <a:buAutoNum type="arabicPeriod"/>
            </a:pPr>
            <a:r>
              <a:rPr lang="en-US" sz="1400" dirty="0">
                <a:latin typeface="Calibri" pitchFamily="34" charset="0"/>
                <a:cs typeface="Calibri" pitchFamily="34" charset="0"/>
              </a:rPr>
              <a:t>To raise awareness on employment services to the members of CAMFEBA and to encourage the use of NEA’s (and its job centers located throughout Cambodia) employment services.  </a:t>
            </a:r>
          </a:p>
          <a:p>
            <a:pPr marL="800100" lvl="1" indent="-342900">
              <a:buFont typeface="+mj-lt"/>
              <a:buAutoNum type="arabicPeriod"/>
            </a:pPr>
            <a:r>
              <a:rPr lang="en-US" sz="1400" dirty="0">
                <a:latin typeface="Calibri" pitchFamily="34" charset="0"/>
                <a:cs typeface="Calibri" pitchFamily="34" charset="0"/>
              </a:rPr>
              <a:t>To play more active role in linking industry and with public employment services</a:t>
            </a:r>
          </a:p>
          <a:p>
            <a:pPr>
              <a:buFont typeface="Wingdings" pitchFamily="2" charset="2"/>
              <a:buChar char="ü"/>
            </a:pPr>
            <a:r>
              <a:rPr lang="en-US" sz="1600" b="1" dirty="0">
                <a:latin typeface="Calibri" pitchFamily="34" charset="0"/>
                <a:cs typeface="Calibri" pitchFamily="34" charset="0"/>
              </a:rPr>
              <a:t>Project Activities: </a:t>
            </a:r>
          </a:p>
          <a:p>
            <a:pPr lvl="1">
              <a:buFont typeface="Wingdings" pitchFamily="2" charset="2"/>
              <a:buChar char="v"/>
            </a:pPr>
            <a:r>
              <a:rPr lang="en-GB" sz="1400" dirty="0" smtClean="0"/>
              <a:t>Member visits (manufacturing</a:t>
            </a:r>
            <a:r>
              <a:rPr lang="en-GB" sz="1400" dirty="0"/>
              <a:t>, banking, retail, services, others, 3 members in each sector)</a:t>
            </a:r>
            <a:endParaRPr lang="en-US" sz="1400" dirty="0"/>
          </a:p>
          <a:p>
            <a:pPr lvl="1">
              <a:buFont typeface="Wingdings" pitchFamily="2" charset="2"/>
              <a:buChar char="v"/>
            </a:pPr>
            <a:r>
              <a:rPr lang="en-GB" sz="1400" dirty="0"/>
              <a:t>Include NEA in CAMFEBA membership promoting events &amp; main events ; include a slide on NEA services  &amp; include NEA in </a:t>
            </a:r>
            <a:r>
              <a:rPr lang="en-GB" sz="1400" dirty="0" smtClean="0"/>
              <a:t>our mailing </a:t>
            </a:r>
            <a:r>
              <a:rPr lang="en-GB" sz="1400" dirty="0"/>
              <a:t>list</a:t>
            </a:r>
            <a:endParaRPr lang="en-US" sz="1400" dirty="0"/>
          </a:p>
          <a:p>
            <a:pPr lvl="1">
              <a:buFont typeface="Wingdings" pitchFamily="2" charset="2"/>
              <a:buChar char="v"/>
            </a:pPr>
            <a:r>
              <a:rPr lang="en-GB" sz="1400" dirty="0" smtClean="0"/>
              <a:t>Utilized </a:t>
            </a:r>
            <a:r>
              <a:rPr lang="en-GB" sz="1400" dirty="0"/>
              <a:t>existing NEA marketing materials , reprint marketing materials , and distribute at CAMFEBA events.  </a:t>
            </a:r>
            <a:endParaRPr lang="en-US" sz="1400" dirty="0"/>
          </a:p>
          <a:p>
            <a:pPr lvl="1">
              <a:buFont typeface="Wingdings" pitchFamily="2" charset="2"/>
              <a:buChar char="v"/>
            </a:pPr>
            <a:r>
              <a:rPr lang="en-GB" sz="1400" dirty="0"/>
              <a:t>Promotional campaigns integrated– basically to enhance NEA’s profile amongst employers.</a:t>
            </a:r>
            <a:endParaRPr lang="en-US" sz="1400" dirty="0"/>
          </a:p>
          <a:p>
            <a:pPr lvl="1">
              <a:buFont typeface="Wingdings" pitchFamily="2" charset="2"/>
              <a:buChar char="v"/>
            </a:pPr>
            <a:r>
              <a:rPr lang="en-GB" sz="1400" b="1" dirty="0" smtClean="0">
                <a:solidFill>
                  <a:srgbClr val="C00000"/>
                </a:solidFill>
              </a:rPr>
              <a:t>Developed </a:t>
            </a:r>
            <a:r>
              <a:rPr lang="en-GB" sz="1400" b="1" dirty="0">
                <a:solidFill>
                  <a:srgbClr val="C00000"/>
                </a:solidFill>
              </a:rPr>
              <a:t>innovative information materials (</a:t>
            </a:r>
            <a:r>
              <a:rPr lang="en-GB" sz="1400" b="1" dirty="0" smtClean="0">
                <a:solidFill>
                  <a:srgbClr val="C00000"/>
                </a:solidFill>
              </a:rPr>
              <a:t>booklets on how to get a job, how to adjust with working culture, and some useful legal procedure tips) </a:t>
            </a:r>
            <a:r>
              <a:rPr lang="en-GB" sz="1400" b="1" dirty="0">
                <a:solidFill>
                  <a:srgbClr val="C00000"/>
                </a:solidFill>
              </a:rPr>
              <a:t>for youth and young job seekers which address employer challenges at work. </a:t>
            </a:r>
          </a:p>
          <a:p>
            <a:pPr lvl="1">
              <a:buFont typeface="Wingdings" pitchFamily="2" charset="2"/>
              <a:buChar char="v"/>
            </a:pPr>
            <a:r>
              <a:rPr lang="en-GB" sz="1400" b="1" dirty="0" smtClean="0">
                <a:solidFill>
                  <a:srgbClr val="C00000"/>
                </a:solidFill>
              </a:rPr>
              <a:t>Launched </a:t>
            </a:r>
            <a:r>
              <a:rPr lang="en-GB" sz="1400" b="1" dirty="0">
                <a:solidFill>
                  <a:srgbClr val="C00000"/>
                </a:solidFill>
              </a:rPr>
              <a:t>the </a:t>
            </a:r>
            <a:r>
              <a:rPr lang="en-GB" sz="1400" b="1" dirty="0" smtClean="0">
                <a:solidFill>
                  <a:srgbClr val="C00000"/>
                </a:solidFill>
              </a:rPr>
              <a:t>booklets on 28 Jan 2016 at CKCC at 8 am</a:t>
            </a:r>
            <a:r>
              <a:rPr lang="en-GB" sz="1400" b="1" dirty="0" smtClean="0">
                <a:solidFill>
                  <a:srgbClr val="C00000"/>
                </a:solidFill>
              </a:rPr>
              <a:t>.</a:t>
            </a:r>
          </a:p>
          <a:p>
            <a:pPr lvl="1">
              <a:buFont typeface="Wingdings" pitchFamily="2" charset="2"/>
              <a:buChar char="v"/>
            </a:pPr>
            <a:r>
              <a:rPr lang="en-GB" sz="1400" b="1" dirty="0" smtClean="0">
                <a:solidFill>
                  <a:srgbClr val="C00000"/>
                </a:solidFill>
              </a:rPr>
              <a:t>Attended the national career fair organised by NEA</a:t>
            </a:r>
            <a:r>
              <a:rPr lang="en-GB" sz="1400" b="1" dirty="0" smtClean="0">
                <a:solidFill>
                  <a:srgbClr val="C00000"/>
                </a:solidFill>
              </a:rPr>
              <a:t> </a:t>
            </a:r>
            <a:endParaRPr lang="en-US" sz="1400" b="1" dirty="0">
              <a:solidFill>
                <a:srgbClr val="C00000"/>
              </a:solidFill>
            </a:endParaRPr>
          </a:p>
          <a:p>
            <a:endParaRPr lang="en-US"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4333874"/>
            <a:ext cx="1169876"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286000"/>
            <a:ext cx="1086950" cy="164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6784975" y="2286000"/>
            <a:ext cx="1822450" cy="2124075"/>
          </a:xfrm>
          <a:prstGeom prst="rect">
            <a:avLst/>
          </a:prstGeom>
          <a:noFill/>
          <a:ln>
            <a:noFill/>
          </a:ln>
        </p:spPr>
      </p:pic>
    </p:spTree>
    <p:extLst>
      <p:ext uri="{BB962C8B-B14F-4D97-AF65-F5344CB8AC3E}">
        <p14:creationId xmlns:p14="http://schemas.microsoft.com/office/powerpoint/2010/main" val="489654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Outline</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Who is CAMFEBA? </a:t>
            </a:r>
          </a:p>
          <a:p>
            <a:pPr marL="514350" indent="-514350">
              <a:buFont typeface="+mj-lt"/>
              <a:buAutoNum type="arabicPeriod"/>
            </a:pPr>
            <a:r>
              <a:rPr lang="en-US" dirty="0" smtClean="0"/>
              <a:t>Overview on youth employment</a:t>
            </a:r>
          </a:p>
          <a:p>
            <a:pPr marL="514350" indent="-514350">
              <a:buFont typeface="+mj-lt"/>
              <a:buAutoNum type="arabicPeriod"/>
            </a:pPr>
            <a:r>
              <a:rPr lang="en-US" dirty="0" smtClean="0"/>
              <a:t>Progressive responses</a:t>
            </a:r>
          </a:p>
          <a:p>
            <a:pPr marL="514350" indent="-514350">
              <a:buFont typeface="+mj-lt"/>
              <a:buAutoNum type="arabicPeriod"/>
            </a:pPr>
            <a:r>
              <a:rPr lang="en-US" dirty="0" smtClean="0"/>
              <a:t>Policy </a:t>
            </a:r>
            <a:r>
              <a:rPr lang="en-US" dirty="0" smtClean="0"/>
              <a:t>Recommendations</a:t>
            </a:r>
            <a:endParaRPr lang="en-US" dirty="0"/>
          </a:p>
        </p:txBody>
      </p:sp>
    </p:spTree>
    <p:extLst>
      <p:ext uri="{BB962C8B-B14F-4D97-AF65-F5344CB8AC3E}">
        <p14:creationId xmlns:p14="http://schemas.microsoft.com/office/powerpoint/2010/main" val="762606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68209504"/>
              </p:ext>
            </p:extLst>
          </p:nvPr>
        </p:nvGraphicFramePr>
        <p:xfrm>
          <a:off x="123984" y="1447800"/>
          <a:ext cx="8915400" cy="5149308"/>
        </p:xfrm>
        <a:graphic>
          <a:graphicData uri="http://schemas.openxmlformats.org/drawingml/2006/table">
            <a:tbl>
              <a:tblPr firstRow="1" firstCol="1" bandRow="1">
                <a:tableStyleId>{5C22544A-7EE6-4342-B048-85BDC9FD1C3A}</a:tableStyleId>
              </a:tblPr>
              <a:tblGrid>
                <a:gridCol w="2695416"/>
                <a:gridCol w="6219984"/>
              </a:tblGrid>
              <a:tr h="201055">
                <a:tc>
                  <a:txBody>
                    <a:bodyPr/>
                    <a:lstStyle/>
                    <a:p>
                      <a:pPr marL="0" marR="0">
                        <a:lnSpc>
                          <a:spcPct val="115000"/>
                        </a:lnSpc>
                        <a:spcBef>
                          <a:spcPts val="0"/>
                        </a:spcBef>
                        <a:spcAft>
                          <a:spcPts val="0"/>
                        </a:spcAft>
                      </a:pPr>
                      <a:r>
                        <a:rPr lang="en-GB" sz="1100" dirty="0">
                          <a:effectLst/>
                        </a:rPr>
                        <a:t>Policy Recommendations</a:t>
                      </a:r>
                      <a:endParaRPr lang="en-US" sz="1600" dirty="0">
                        <a:effectLst/>
                        <a:latin typeface="Calibri"/>
                        <a:ea typeface="Times New Roman"/>
                        <a:cs typeface="DaunPenh"/>
                      </a:endParaRPr>
                    </a:p>
                  </a:txBody>
                  <a:tcPr marL="68580" marR="68580" marT="0" marB="0"/>
                </a:tc>
                <a:tc>
                  <a:txBody>
                    <a:bodyPr/>
                    <a:lstStyle/>
                    <a:p>
                      <a:pPr marL="0" marR="0">
                        <a:lnSpc>
                          <a:spcPct val="115000"/>
                        </a:lnSpc>
                        <a:spcBef>
                          <a:spcPts val="0"/>
                        </a:spcBef>
                        <a:spcAft>
                          <a:spcPts val="0"/>
                        </a:spcAft>
                      </a:pPr>
                      <a:r>
                        <a:rPr lang="en-GB" sz="1100" dirty="0" smtClean="0">
                          <a:effectLst/>
                        </a:rPr>
                        <a:t>Actions</a:t>
                      </a:r>
                      <a:endParaRPr lang="en-US" sz="1600" dirty="0">
                        <a:effectLst/>
                        <a:latin typeface="Calibri"/>
                        <a:ea typeface="Times New Roman"/>
                        <a:cs typeface="DaunPenh"/>
                      </a:endParaRPr>
                    </a:p>
                  </a:txBody>
                  <a:tcPr marL="68580" marR="68580" marT="0" marB="0"/>
                </a:tc>
              </a:tr>
              <a:tr h="1005276">
                <a:tc>
                  <a:txBody>
                    <a:bodyPr/>
                    <a:lstStyle/>
                    <a:p>
                      <a:pPr marL="0" marR="0">
                        <a:lnSpc>
                          <a:spcPct val="115000"/>
                        </a:lnSpc>
                        <a:spcBef>
                          <a:spcPts val="0"/>
                        </a:spcBef>
                        <a:spcAft>
                          <a:spcPts val="0"/>
                        </a:spcAft>
                      </a:pPr>
                      <a:r>
                        <a:rPr lang="en-GB" sz="1100" dirty="0">
                          <a:effectLst/>
                        </a:rPr>
                        <a:t>1. Improve general education system</a:t>
                      </a:r>
                      <a:endParaRPr lang="en-US" sz="1600" dirty="0">
                        <a:effectLst/>
                        <a:latin typeface="Calibri"/>
                        <a:ea typeface="Times New Roman"/>
                        <a:cs typeface="DaunPenh"/>
                      </a:endParaRPr>
                    </a:p>
                  </a:txBody>
                  <a:tcPr marL="68580" marR="68580" marT="0" marB="0"/>
                </a:tc>
                <a:tc>
                  <a:txBody>
                    <a:bodyPr/>
                    <a:lstStyle/>
                    <a:p>
                      <a:pPr marL="342900" marR="0" lvl="0" indent="-342900">
                        <a:lnSpc>
                          <a:spcPct val="115000"/>
                        </a:lnSpc>
                        <a:spcBef>
                          <a:spcPts val="0"/>
                        </a:spcBef>
                        <a:spcAft>
                          <a:spcPts val="0"/>
                        </a:spcAft>
                        <a:buFont typeface="Symbol"/>
                        <a:buChar char=""/>
                      </a:pPr>
                      <a:r>
                        <a:rPr lang="en-GB" sz="1100" dirty="0">
                          <a:effectLst/>
                        </a:rPr>
                        <a:t>Improve quality education, particularly </a:t>
                      </a:r>
                      <a:r>
                        <a:rPr lang="en-GB" sz="1100" b="1" dirty="0">
                          <a:effectLst/>
                        </a:rPr>
                        <a:t>basic education, literacy and numeric</a:t>
                      </a:r>
                      <a:endParaRPr lang="en-US" sz="1600" b="1" dirty="0">
                        <a:effectLst/>
                      </a:endParaRPr>
                    </a:p>
                    <a:p>
                      <a:pPr marL="342900" marR="0" lvl="0" indent="-342900">
                        <a:lnSpc>
                          <a:spcPct val="115000"/>
                        </a:lnSpc>
                        <a:spcBef>
                          <a:spcPts val="0"/>
                        </a:spcBef>
                        <a:spcAft>
                          <a:spcPts val="0"/>
                        </a:spcAft>
                        <a:buFont typeface="Symbol"/>
                        <a:buChar char=""/>
                      </a:pPr>
                      <a:r>
                        <a:rPr lang="en-GB" sz="1100" dirty="0">
                          <a:effectLst/>
                        </a:rPr>
                        <a:t>Improve enrolment and participation rate at primary and secondary schools</a:t>
                      </a:r>
                      <a:endParaRPr lang="en-US" sz="1600" dirty="0">
                        <a:effectLst/>
                      </a:endParaRPr>
                    </a:p>
                    <a:p>
                      <a:pPr marL="342900" marR="0" lvl="0" indent="-342900">
                        <a:lnSpc>
                          <a:spcPct val="115000"/>
                        </a:lnSpc>
                        <a:spcBef>
                          <a:spcPts val="0"/>
                        </a:spcBef>
                        <a:spcAft>
                          <a:spcPts val="0"/>
                        </a:spcAft>
                        <a:buFont typeface="Symbol"/>
                        <a:buChar char=""/>
                      </a:pPr>
                      <a:r>
                        <a:rPr lang="en-GB" sz="1100" dirty="0">
                          <a:effectLst/>
                        </a:rPr>
                        <a:t>Reduce drop-out rate</a:t>
                      </a:r>
                      <a:endParaRPr lang="en-US" sz="1600" dirty="0">
                        <a:effectLst/>
                      </a:endParaRPr>
                    </a:p>
                    <a:p>
                      <a:pPr marL="342900" marR="0" lvl="0" indent="-342900">
                        <a:lnSpc>
                          <a:spcPct val="115000"/>
                        </a:lnSpc>
                        <a:spcBef>
                          <a:spcPts val="0"/>
                        </a:spcBef>
                        <a:spcAft>
                          <a:spcPts val="0"/>
                        </a:spcAft>
                        <a:buFont typeface="Symbol"/>
                        <a:buChar char=""/>
                      </a:pPr>
                      <a:r>
                        <a:rPr lang="en-GB" sz="1100" b="1" dirty="0">
                          <a:effectLst/>
                        </a:rPr>
                        <a:t>Integrate practical training, learning, entrepreneurship and innovation in the curricula</a:t>
                      </a:r>
                      <a:endParaRPr lang="en-US" sz="1600" b="1" dirty="0">
                        <a:effectLst/>
                      </a:endParaRPr>
                    </a:p>
                    <a:p>
                      <a:pPr marL="342900" marR="0" lvl="0" indent="-342900">
                        <a:lnSpc>
                          <a:spcPct val="115000"/>
                        </a:lnSpc>
                        <a:spcBef>
                          <a:spcPts val="0"/>
                        </a:spcBef>
                        <a:spcAft>
                          <a:spcPts val="0"/>
                        </a:spcAft>
                        <a:buFont typeface="Symbol"/>
                        <a:buChar char=""/>
                      </a:pPr>
                      <a:r>
                        <a:rPr lang="en-GB" sz="1100" b="1" dirty="0">
                          <a:effectLst/>
                        </a:rPr>
                        <a:t>Design and standard setting for students and teachers</a:t>
                      </a:r>
                      <a:r>
                        <a:rPr lang="en-GB" sz="1100" dirty="0">
                          <a:effectLst/>
                        </a:rPr>
                        <a:t>.</a:t>
                      </a:r>
                      <a:endParaRPr lang="en-US" sz="1600" dirty="0">
                        <a:effectLst/>
                        <a:latin typeface="Calibri"/>
                        <a:ea typeface="Times New Roman"/>
                        <a:cs typeface="DaunPenh"/>
                      </a:endParaRPr>
                    </a:p>
                  </a:txBody>
                  <a:tcPr marL="68580" marR="68580" marT="0" marB="0"/>
                </a:tc>
              </a:tr>
              <a:tr h="804221">
                <a:tc>
                  <a:txBody>
                    <a:bodyPr/>
                    <a:lstStyle/>
                    <a:p>
                      <a:pPr marL="0" marR="0">
                        <a:lnSpc>
                          <a:spcPct val="115000"/>
                        </a:lnSpc>
                        <a:spcBef>
                          <a:spcPts val="0"/>
                        </a:spcBef>
                        <a:spcAft>
                          <a:spcPts val="0"/>
                        </a:spcAft>
                      </a:pPr>
                      <a:r>
                        <a:rPr lang="en-GB" sz="1100">
                          <a:effectLst/>
                        </a:rPr>
                        <a:t>2. Improve standards of education &amp; vocational training </a:t>
                      </a:r>
                      <a:endParaRPr lang="en-US" sz="1600">
                        <a:effectLst/>
                        <a:latin typeface="Calibri"/>
                        <a:ea typeface="Times New Roman"/>
                        <a:cs typeface="DaunPenh"/>
                      </a:endParaRPr>
                    </a:p>
                  </a:txBody>
                  <a:tcPr marL="68580" marR="68580" marT="0" marB="0"/>
                </a:tc>
                <a:tc>
                  <a:txBody>
                    <a:bodyPr/>
                    <a:lstStyle/>
                    <a:p>
                      <a:pPr marL="342900" marR="0" lvl="0" indent="-342900">
                        <a:lnSpc>
                          <a:spcPct val="115000"/>
                        </a:lnSpc>
                        <a:spcBef>
                          <a:spcPts val="0"/>
                        </a:spcBef>
                        <a:spcAft>
                          <a:spcPts val="0"/>
                        </a:spcAft>
                        <a:buFont typeface="Symbol"/>
                        <a:buChar char=""/>
                      </a:pPr>
                      <a:r>
                        <a:rPr lang="en-GB" sz="1100" b="1" dirty="0">
                          <a:solidFill>
                            <a:schemeClr val="accent2"/>
                          </a:solidFill>
                          <a:effectLst/>
                        </a:rPr>
                        <a:t>Improve </a:t>
                      </a:r>
                      <a:r>
                        <a:rPr lang="en-GB" sz="1100" b="1" u="sng" dirty="0">
                          <a:solidFill>
                            <a:schemeClr val="accent2"/>
                          </a:solidFill>
                          <a:effectLst/>
                        </a:rPr>
                        <a:t>dialogue</a:t>
                      </a:r>
                      <a:r>
                        <a:rPr lang="en-GB" sz="1100" b="1" dirty="0">
                          <a:solidFill>
                            <a:schemeClr val="accent2"/>
                          </a:solidFill>
                          <a:effectLst/>
                        </a:rPr>
                        <a:t>, </a:t>
                      </a:r>
                      <a:r>
                        <a:rPr lang="en-GB" sz="1100" b="1" u="sng" dirty="0">
                          <a:solidFill>
                            <a:schemeClr val="accent2"/>
                          </a:solidFill>
                          <a:effectLst/>
                        </a:rPr>
                        <a:t>cooperation</a:t>
                      </a:r>
                      <a:r>
                        <a:rPr lang="en-GB" sz="1100" b="1" dirty="0">
                          <a:solidFill>
                            <a:schemeClr val="accent2"/>
                          </a:solidFill>
                          <a:effectLst/>
                        </a:rPr>
                        <a:t> and information </a:t>
                      </a:r>
                      <a:r>
                        <a:rPr lang="en-GB" sz="1100" b="1" u="sng" dirty="0">
                          <a:solidFill>
                            <a:schemeClr val="accent2"/>
                          </a:solidFill>
                          <a:effectLst/>
                        </a:rPr>
                        <a:t>exchange</a:t>
                      </a:r>
                      <a:r>
                        <a:rPr lang="en-GB" sz="1100" b="1" dirty="0">
                          <a:solidFill>
                            <a:schemeClr val="accent2"/>
                          </a:solidFill>
                          <a:effectLst/>
                        </a:rPr>
                        <a:t> </a:t>
                      </a:r>
                      <a:endParaRPr lang="en-US" sz="1600" b="1" dirty="0">
                        <a:solidFill>
                          <a:schemeClr val="accent2"/>
                        </a:solidFill>
                        <a:effectLst/>
                      </a:endParaRPr>
                    </a:p>
                    <a:p>
                      <a:pPr marL="342900" marR="0" lvl="0" indent="-342900">
                        <a:lnSpc>
                          <a:spcPct val="115000"/>
                        </a:lnSpc>
                        <a:spcBef>
                          <a:spcPts val="0"/>
                        </a:spcBef>
                        <a:spcAft>
                          <a:spcPts val="0"/>
                        </a:spcAft>
                        <a:buFont typeface="Symbol"/>
                        <a:buChar char=""/>
                      </a:pPr>
                      <a:r>
                        <a:rPr lang="en-GB" sz="1100" b="1" u="sng" dirty="0">
                          <a:solidFill>
                            <a:schemeClr val="accent2"/>
                          </a:solidFill>
                          <a:effectLst/>
                        </a:rPr>
                        <a:t>Update</a:t>
                      </a:r>
                      <a:r>
                        <a:rPr lang="en-GB" sz="1100" b="1" dirty="0">
                          <a:solidFill>
                            <a:schemeClr val="accent2"/>
                          </a:solidFill>
                          <a:effectLst/>
                        </a:rPr>
                        <a:t> </a:t>
                      </a:r>
                      <a:r>
                        <a:rPr lang="en-GB" sz="1100" b="1" u="sng" dirty="0">
                          <a:solidFill>
                            <a:schemeClr val="accent2"/>
                          </a:solidFill>
                          <a:effectLst/>
                        </a:rPr>
                        <a:t>labour</a:t>
                      </a:r>
                      <a:r>
                        <a:rPr lang="en-GB" sz="1100" b="1" dirty="0">
                          <a:solidFill>
                            <a:schemeClr val="accent2"/>
                          </a:solidFill>
                          <a:effectLst/>
                        </a:rPr>
                        <a:t> </a:t>
                      </a:r>
                      <a:r>
                        <a:rPr lang="en-GB" sz="1100" b="1" u="sng" dirty="0">
                          <a:solidFill>
                            <a:schemeClr val="accent2"/>
                          </a:solidFill>
                          <a:effectLst/>
                        </a:rPr>
                        <a:t>data</a:t>
                      </a:r>
                      <a:r>
                        <a:rPr lang="en-GB" sz="1100" b="1" dirty="0">
                          <a:solidFill>
                            <a:schemeClr val="accent2"/>
                          </a:solidFill>
                          <a:effectLst/>
                        </a:rPr>
                        <a:t> and </a:t>
                      </a:r>
                      <a:r>
                        <a:rPr lang="en-GB" sz="1100" b="1" u="sng" dirty="0">
                          <a:solidFill>
                            <a:schemeClr val="accent2"/>
                          </a:solidFill>
                          <a:effectLst/>
                        </a:rPr>
                        <a:t>estimate</a:t>
                      </a:r>
                      <a:r>
                        <a:rPr lang="en-GB" sz="1100" b="1" dirty="0">
                          <a:solidFill>
                            <a:schemeClr val="accent2"/>
                          </a:solidFill>
                          <a:effectLst/>
                        </a:rPr>
                        <a:t> </a:t>
                      </a:r>
                      <a:r>
                        <a:rPr lang="en-GB" sz="1100" b="1" u="sng" dirty="0">
                          <a:solidFill>
                            <a:schemeClr val="accent2"/>
                          </a:solidFill>
                          <a:effectLst/>
                        </a:rPr>
                        <a:t>demand</a:t>
                      </a:r>
                      <a:r>
                        <a:rPr lang="en-GB" sz="1100" b="1" dirty="0">
                          <a:solidFill>
                            <a:schemeClr val="accent2"/>
                          </a:solidFill>
                          <a:effectLst/>
                        </a:rPr>
                        <a:t> and </a:t>
                      </a:r>
                      <a:r>
                        <a:rPr lang="en-GB" sz="1100" b="1" u="sng" dirty="0">
                          <a:solidFill>
                            <a:schemeClr val="accent2"/>
                          </a:solidFill>
                          <a:effectLst/>
                        </a:rPr>
                        <a:t>supply</a:t>
                      </a:r>
                      <a:r>
                        <a:rPr lang="en-GB" sz="1100" b="1" dirty="0">
                          <a:solidFill>
                            <a:schemeClr val="accent2"/>
                          </a:solidFill>
                          <a:effectLst/>
                        </a:rPr>
                        <a:t> of </a:t>
                      </a:r>
                      <a:r>
                        <a:rPr lang="en-GB" sz="1100" b="1" u="sng" dirty="0">
                          <a:solidFill>
                            <a:schemeClr val="accent2"/>
                          </a:solidFill>
                          <a:effectLst/>
                        </a:rPr>
                        <a:t>skills</a:t>
                      </a:r>
                      <a:endParaRPr lang="en-US" sz="1600" b="1" u="sng" dirty="0">
                        <a:solidFill>
                          <a:schemeClr val="accent2"/>
                        </a:solidFill>
                        <a:effectLst/>
                      </a:endParaRPr>
                    </a:p>
                    <a:p>
                      <a:pPr marL="342900" marR="0" lvl="0" indent="-342900">
                        <a:lnSpc>
                          <a:spcPct val="115000"/>
                        </a:lnSpc>
                        <a:spcBef>
                          <a:spcPts val="0"/>
                        </a:spcBef>
                        <a:spcAft>
                          <a:spcPts val="0"/>
                        </a:spcAft>
                        <a:buFont typeface="Symbol"/>
                        <a:buChar char=""/>
                      </a:pPr>
                      <a:r>
                        <a:rPr lang="en-GB" sz="1100" b="1" u="sng" dirty="0">
                          <a:solidFill>
                            <a:schemeClr val="accent2"/>
                          </a:solidFill>
                          <a:effectLst/>
                        </a:rPr>
                        <a:t>Include</a:t>
                      </a:r>
                      <a:r>
                        <a:rPr lang="en-GB" sz="1100" b="1" dirty="0">
                          <a:solidFill>
                            <a:schemeClr val="accent2"/>
                          </a:solidFill>
                          <a:effectLst/>
                        </a:rPr>
                        <a:t> </a:t>
                      </a:r>
                      <a:r>
                        <a:rPr lang="en-GB" sz="1100" b="1" u="sng" dirty="0">
                          <a:solidFill>
                            <a:schemeClr val="accent2"/>
                          </a:solidFill>
                          <a:effectLst/>
                        </a:rPr>
                        <a:t>private</a:t>
                      </a:r>
                      <a:r>
                        <a:rPr lang="en-GB" sz="1100" b="1" dirty="0">
                          <a:solidFill>
                            <a:schemeClr val="accent2"/>
                          </a:solidFill>
                          <a:effectLst/>
                        </a:rPr>
                        <a:t> </a:t>
                      </a:r>
                      <a:r>
                        <a:rPr lang="en-GB" sz="1100" b="1" u="sng" dirty="0">
                          <a:solidFill>
                            <a:schemeClr val="accent2"/>
                          </a:solidFill>
                          <a:effectLst/>
                        </a:rPr>
                        <a:t>sector</a:t>
                      </a:r>
                      <a:r>
                        <a:rPr lang="en-GB" sz="1100" b="1" dirty="0">
                          <a:solidFill>
                            <a:schemeClr val="accent2"/>
                          </a:solidFill>
                          <a:effectLst/>
                        </a:rPr>
                        <a:t> </a:t>
                      </a:r>
                      <a:r>
                        <a:rPr lang="en-GB" sz="1100" b="1" u="sng" dirty="0">
                          <a:solidFill>
                            <a:schemeClr val="accent2"/>
                          </a:solidFill>
                          <a:effectLst/>
                        </a:rPr>
                        <a:t>representatives</a:t>
                      </a:r>
                      <a:r>
                        <a:rPr lang="en-GB" sz="1100" b="1" dirty="0">
                          <a:solidFill>
                            <a:schemeClr val="accent2"/>
                          </a:solidFill>
                          <a:effectLst/>
                        </a:rPr>
                        <a:t> on school boards and training bodies</a:t>
                      </a:r>
                      <a:endParaRPr lang="en-US" sz="1600" b="1" dirty="0">
                        <a:solidFill>
                          <a:schemeClr val="accent2"/>
                        </a:solidFill>
                        <a:effectLst/>
                      </a:endParaRPr>
                    </a:p>
                    <a:p>
                      <a:pPr marL="342900" marR="0" lvl="0" indent="-342900">
                        <a:lnSpc>
                          <a:spcPct val="115000"/>
                        </a:lnSpc>
                        <a:spcBef>
                          <a:spcPts val="0"/>
                        </a:spcBef>
                        <a:spcAft>
                          <a:spcPts val="0"/>
                        </a:spcAft>
                        <a:buFont typeface="Symbol"/>
                        <a:buChar char=""/>
                      </a:pPr>
                      <a:r>
                        <a:rPr lang="en-GB" sz="1100" b="1" dirty="0">
                          <a:solidFill>
                            <a:schemeClr val="accent2"/>
                          </a:solidFill>
                          <a:effectLst/>
                        </a:rPr>
                        <a:t>Engage </a:t>
                      </a:r>
                      <a:r>
                        <a:rPr lang="en-GB" sz="1100" b="1" u="sng" dirty="0">
                          <a:solidFill>
                            <a:schemeClr val="accent2"/>
                          </a:solidFill>
                          <a:effectLst/>
                        </a:rPr>
                        <a:t>companies</a:t>
                      </a:r>
                      <a:r>
                        <a:rPr lang="en-GB" sz="1100" b="1" dirty="0">
                          <a:solidFill>
                            <a:schemeClr val="accent2"/>
                          </a:solidFill>
                          <a:effectLst/>
                        </a:rPr>
                        <a:t> in </a:t>
                      </a:r>
                      <a:r>
                        <a:rPr lang="en-GB" sz="1100" b="1" u="sng" dirty="0">
                          <a:solidFill>
                            <a:schemeClr val="accent2"/>
                          </a:solidFill>
                          <a:effectLst/>
                        </a:rPr>
                        <a:t>examinations</a:t>
                      </a:r>
                      <a:r>
                        <a:rPr lang="en-GB" sz="1100" b="1" dirty="0">
                          <a:solidFill>
                            <a:schemeClr val="accent2"/>
                          </a:solidFill>
                          <a:effectLst/>
                        </a:rPr>
                        <a:t> (particularly practical exams).</a:t>
                      </a:r>
                      <a:endParaRPr lang="en-US" sz="1600" b="1" dirty="0">
                        <a:solidFill>
                          <a:schemeClr val="accent2"/>
                        </a:solidFill>
                        <a:effectLst/>
                        <a:latin typeface="Calibri"/>
                        <a:ea typeface="Times New Roman"/>
                        <a:cs typeface="DaunPenh"/>
                      </a:endParaRPr>
                    </a:p>
                  </a:txBody>
                  <a:tcPr marL="68580" marR="68580" marT="0" marB="0"/>
                </a:tc>
              </a:tr>
              <a:tr h="1206332">
                <a:tc>
                  <a:txBody>
                    <a:bodyPr/>
                    <a:lstStyle/>
                    <a:p>
                      <a:pPr marL="0" marR="0">
                        <a:lnSpc>
                          <a:spcPct val="115000"/>
                        </a:lnSpc>
                        <a:spcBef>
                          <a:spcPts val="0"/>
                        </a:spcBef>
                        <a:spcAft>
                          <a:spcPts val="0"/>
                        </a:spcAft>
                      </a:pPr>
                      <a:r>
                        <a:rPr lang="en-GB" sz="1100" dirty="0">
                          <a:effectLst/>
                        </a:rPr>
                        <a:t>3. Government take immediate steps</a:t>
                      </a:r>
                      <a:endParaRPr lang="en-US" sz="1600" dirty="0">
                        <a:effectLst/>
                        <a:latin typeface="Calibri"/>
                        <a:ea typeface="Times New Roman"/>
                        <a:cs typeface="DaunPenh"/>
                      </a:endParaRPr>
                    </a:p>
                  </a:txBody>
                  <a:tcPr marL="68580" marR="68580" marT="0" marB="0"/>
                </a:tc>
                <a:tc>
                  <a:txBody>
                    <a:bodyPr/>
                    <a:lstStyle/>
                    <a:p>
                      <a:pPr marL="342900" marR="0" lvl="0" indent="-342900">
                        <a:lnSpc>
                          <a:spcPct val="115000"/>
                        </a:lnSpc>
                        <a:spcBef>
                          <a:spcPts val="0"/>
                        </a:spcBef>
                        <a:spcAft>
                          <a:spcPts val="0"/>
                        </a:spcAft>
                        <a:buFont typeface="Symbol"/>
                        <a:buChar char=""/>
                      </a:pPr>
                      <a:r>
                        <a:rPr lang="en-GB" sz="1100" dirty="0">
                          <a:solidFill>
                            <a:schemeClr val="accent1">
                              <a:lumMod val="50000"/>
                            </a:schemeClr>
                          </a:solidFill>
                          <a:effectLst/>
                        </a:rPr>
                        <a:t>Budget and </a:t>
                      </a:r>
                      <a:r>
                        <a:rPr lang="en-GB" sz="1100" b="1" dirty="0">
                          <a:solidFill>
                            <a:schemeClr val="accent1">
                              <a:lumMod val="50000"/>
                            </a:schemeClr>
                          </a:solidFill>
                          <a:effectLst/>
                        </a:rPr>
                        <a:t>investment in education</a:t>
                      </a:r>
                      <a:r>
                        <a:rPr lang="en-GB" sz="1100" dirty="0">
                          <a:solidFill>
                            <a:schemeClr val="accent1">
                              <a:lumMod val="50000"/>
                            </a:schemeClr>
                          </a:solidFill>
                          <a:effectLst/>
                        </a:rPr>
                        <a:t>, especially in primary and secondary education</a:t>
                      </a:r>
                      <a:endParaRPr lang="en-US" sz="1600" dirty="0">
                        <a:solidFill>
                          <a:schemeClr val="accent1">
                            <a:lumMod val="50000"/>
                          </a:schemeClr>
                        </a:solidFill>
                        <a:effectLst/>
                      </a:endParaRPr>
                    </a:p>
                    <a:p>
                      <a:pPr marL="342900" marR="0" lvl="0" indent="-342900">
                        <a:lnSpc>
                          <a:spcPct val="115000"/>
                        </a:lnSpc>
                        <a:spcBef>
                          <a:spcPts val="0"/>
                        </a:spcBef>
                        <a:spcAft>
                          <a:spcPts val="0"/>
                        </a:spcAft>
                        <a:buFont typeface="Symbol"/>
                        <a:buChar char=""/>
                      </a:pPr>
                      <a:r>
                        <a:rPr lang="en-GB" sz="1100" dirty="0">
                          <a:solidFill>
                            <a:schemeClr val="accent1">
                              <a:lumMod val="50000"/>
                            </a:schemeClr>
                          </a:solidFill>
                          <a:effectLst/>
                        </a:rPr>
                        <a:t>Investment in TVET structures with higher quality outcomes</a:t>
                      </a:r>
                      <a:endParaRPr lang="en-US" sz="1600" dirty="0">
                        <a:solidFill>
                          <a:schemeClr val="accent1">
                            <a:lumMod val="50000"/>
                          </a:schemeClr>
                        </a:solidFill>
                        <a:effectLst/>
                      </a:endParaRPr>
                    </a:p>
                    <a:p>
                      <a:pPr marL="342900" marR="0" lvl="0" indent="-342900">
                        <a:lnSpc>
                          <a:spcPct val="115000"/>
                        </a:lnSpc>
                        <a:spcBef>
                          <a:spcPts val="0"/>
                        </a:spcBef>
                        <a:spcAft>
                          <a:spcPts val="0"/>
                        </a:spcAft>
                        <a:buFont typeface="Symbol"/>
                        <a:buChar char=""/>
                      </a:pPr>
                      <a:r>
                        <a:rPr lang="en-GB" sz="1100" dirty="0">
                          <a:solidFill>
                            <a:schemeClr val="accent1">
                              <a:lumMod val="50000"/>
                            </a:schemeClr>
                          </a:solidFill>
                          <a:effectLst/>
                        </a:rPr>
                        <a:t>Increase number of short term and long term training for TVET</a:t>
                      </a:r>
                      <a:endParaRPr lang="en-US" sz="1600" dirty="0">
                        <a:solidFill>
                          <a:schemeClr val="accent1">
                            <a:lumMod val="50000"/>
                          </a:schemeClr>
                        </a:solidFill>
                        <a:effectLst/>
                      </a:endParaRPr>
                    </a:p>
                    <a:p>
                      <a:pPr marL="342900" marR="0" lvl="0" indent="-342900">
                        <a:lnSpc>
                          <a:spcPct val="115000"/>
                        </a:lnSpc>
                        <a:spcBef>
                          <a:spcPts val="0"/>
                        </a:spcBef>
                        <a:spcAft>
                          <a:spcPts val="0"/>
                        </a:spcAft>
                        <a:buFont typeface="Symbol"/>
                        <a:buChar char=""/>
                      </a:pPr>
                      <a:r>
                        <a:rPr lang="en-GB" sz="1100" b="1" dirty="0">
                          <a:solidFill>
                            <a:schemeClr val="accent1">
                              <a:lumMod val="50000"/>
                            </a:schemeClr>
                          </a:solidFill>
                          <a:effectLst/>
                        </a:rPr>
                        <a:t>Provide training options that is conveniently located, affordable and flexible</a:t>
                      </a:r>
                      <a:endParaRPr lang="en-US" sz="1600" b="1" dirty="0">
                        <a:solidFill>
                          <a:schemeClr val="accent1">
                            <a:lumMod val="50000"/>
                          </a:schemeClr>
                        </a:solidFill>
                        <a:effectLst/>
                      </a:endParaRPr>
                    </a:p>
                    <a:p>
                      <a:pPr marL="342900" marR="0" lvl="0" indent="-342900">
                        <a:lnSpc>
                          <a:spcPct val="115000"/>
                        </a:lnSpc>
                        <a:spcBef>
                          <a:spcPts val="0"/>
                        </a:spcBef>
                        <a:spcAft>
                          <a:spcPts val="0"/>
                        </a:spcAft>
                        <a:buFont typeface="Symbol"/>
                        <a:buChar char=""/>
                      </a:pPr>
                      <a:r>
                        <a:rPr lang="en-GB" sz="1100" b="1" dirty="0">
                          <a:solidFill>
                            <a:schemeClr val="accent1">
                              <a:lumMod val="50000"/>
                            </a:schemeClr>
                          </a:solidFill>
                          <a:effectLst/>
                        </a:rPr>
                        <a:t>Expand partnerships, internship and apprenticeship to have better links between education and industry.</a:t>
                      </a:r>
                      <a:r>
                        <a:rPr lang="en-GB" sz="1100" dirty="0">
                          <a:solidFill>
                            <a:schemeClr val="accent1">
                              <a:lumMod val="50000"/>
                            </a:schemeClr>
                          </a:solidFill>
                          <a:effectLst/>
                        </a:rPr>
                        <a:t> </a:t>
                      </a:r>
                      <a:endParaRPr lang="en-US" sz="1600" dirty="0">
                        <a:solidFill>
                          <a:schemeClr val="accent1">
                            <a:lumMod val="50000"/>
                          </a:schemeClr>
                        </a:solidFill>
                        <a:effectLst/>
                        <a:latin typeface="Calibri"/>
                        <a:ea typeface="Times New Roman"/>
                        <a:cs typeface="DaunPenh"/>
                      </a:endParaRPr>
                    </a:p>
                  </a:txBody>
                  <a:tcPr marL="68580" marR="68580" marT="0" marB="0"/>
                </a:tc>
              </a:tr>
              <a:tr h="726092">
                <a:tc>
                  <a:txBody>
                    <a:bodyPr/>
                    <a:lstStyle/>
                    <a:p>
                      <a:pPr marL="0" marR="0">
                        <a:lnSpc>
                          <a:spcPct val="115000"/>
                        </a:lnSpc>
                        <a:spcBef>
                          <a:spcPts val="0"/>
                        </a:spcBef>
                        <a:spcAft>
                          <a:spcPts val="0"/>
                        </a:spcAft>
                      </a:pPr>
                      <a:r>
                        <a:rPr lang="en-GB" sz="1100" dirty="0">
                          <a:effectLst/>
                        </a:rPr>
                        <a:t>4. Priority Sectors</a:t>
                      </a:r>
                      <a:endParaRPr lang="en-US" sz="1600" dirty="0">
                        <a:effectLst/>
                        <a:latin typeface="Calibri"/>
                        <a:ea typeface="Times New Roman"/>
                        <a:cs typeface="DaunPenh"/>
                      </a:endParaRPr>
                    </a:p>
                  </a:txBody>
                  <a:tcPr marL="68580" marR="68580" marT="0" marB="0"/>
                </a:tc>
                <a:tc>
                  <a:txBody>
                    <a:bodyPr/>
                    <a:lstStyle/>
                    <a:p>
                      <a:pPr marL="342900" marR="0" lvl="0" indent="-342900">
                        <a:lnSpc>
                          <a:spcPct val="115000"/>
                        </a:lnSpc>
                        <a:spcBef>
                          <a:spcPts val="0"/>
                        </a:spcBef>
                        <a:spcAft>
                          <a:spcPts val="0"/>
                        </a:spcAft>
                        <a:buFont typeface="Symbol"/>
                        <a:buChar char=""/>
                      </a:pPr>
                      <a:r>
                        <a:rPr lang="en-GB" sz="1100" dirty="0">
                          <a:solidFill>
                            <a:srgbClr val="7030A0"/>
                          </a:solidFill>
                          <a:effectLst/>
                        </a:rPr>
                        <a:t>More focus on </a:t>
                      </a:r>
                      <a:r>
                        <a:rPr lang="en-GB" sz="1100" b="1" dirty="0">
                          <a:solidFill>
                            <a:srgbClr val="7030A0"/>
                          </a:solidFill>
                          <a:effectLst/>
                        </a:rPr>
                        <a:t>upgrading skill in industry sectors (garment), tourism, construction, finance, real estate, and food processing</a:t>
                      </a:r>
                      <a:endParaRPr lang="en-US" sz="1600" b="1" dirty="0">
                        <a:solidFill>
                          <a:srgbClr val="7030A0"/>
                        </a:solidFill>
                        <a:effectLst/>
                      </a:endParaRPr>
                    </a:p>
                    <a:p>
                      <a:pPr marL="342900" marR="0" lvl="0" indent="-342900">
                        <a:lnSpc>
                          <a:spcPct val="115000"/>
                        </a:lnSpc>
                        <a:spcBef>
                          <a:spcPts val="0"/>
                        </a:spcBef>
                        <a:spcAft>
                          <a:spcPts val="0"/>
                        </a:spcAft>
                        <a:buFont typeface="Symbol"/>
                        <a:buChar char=""/>
                      </a:pPr>
                      <a:r>
                        <a:rPr lang="en-GB" sz="1100" dirty="0">
                          <a:solidFill>
                            <a:srgbClr val="7030A0"/>
                          </a:solidFill>
                          <a:effectLst/>
                        </a:rPr>
                        <a:t>Focus on </a:t>
                      </a:r>
                      <a:r>
                        <a:rPr lang="en-GB" sz="1100" b="1" dirty="0">
                          <a:solidFill>
                            <a:srgbClr val="7030A0"/>
                          </a:solidFill>
                          <a:effectLst/>
                        </a:rPr>
                        <a:t>upgrading skill in electricity, electronics, car assembly, and mobile phone for next 5 years.</a:t>
                      </a:r>
                      <a:endParaRPr lang="en-US" sz="1600" b="1" dirty="0">
                        <a:solidFill>
                          <a:srgbClr val="7030A0"/>
                        </a:solidFill>
                        <a:effectLst/>
                        <a:latin typeface="Calibri"/>
                        <a:ea typeface="Times New Roman"/>
                        <a:cs typeface="DaunPenh"/>
                      </a:endParaRPr>
                    </a:p>
                  </a:txBody>
                  <a:tcPr marL="68580" marR="68580" marT="0" marB="0"/>
                </a:tc>
              </a:tr>
              <a:tr h="804221">
                <a:tc>
                  <a:txBody>
                    <a:bodyPr/>
                    <a:lstStyle/>
                    <a:p>
                      <a:pPr marL="0" marR="0">
                        <a:lnSpc>
                          <a:spcPct val="115000"/>
                        </a:lnSpc>
                        <a:spcBef>
                          <a:spcPts val="0"/>
                        </a:spcBef>
                        <a:spcAft>
                          <a:spcPts val="0"/>
                        </a:spcAft>
                      </a:pPr>
                      <a:r>
                        <a:rPr lang="en-GB" sz="1100">
                          <a:effectLst/>
                        </a:rPr>
                        <a:t>5. Partnerships between local business and training providers</a:t>
                      </a:r>
                      <a:endParaRPr lang="en-US" sz="1600">
                        <a:effectLst/>
                        <a:latin typeface="Calibri"/>
                        <a:ea typeface="Times New Roman"/>
                        <a:cs typeface="DaunPenh"/>
                      </a:endParaRPr>
                    </a:p>
                  </a:txBody>
                  <a:tcPr marL="68580" marR="68580" marT="0" marB="0"/>
                </a:tc>
                <a:tc>
                  <a:txBody>
                    <a:bodyPr/>
                    <a:lstStyle/>
                    <a:p>
                      <a:pPr marL="342900" marR="0" lvl="0" indent="-342900">
                        <a:lnSpc>
                          <a:spcPct val="115000"/>
                        </a:lnSpc>
                        <a:spcBef>
                          <a:spcPts val="0"/>
                        </a:spcBef>
                        <a:spcAft>
                          <a:spcPts val="0"/>
                        </a:spcAft>
                        <a:buFont typeface="Symbol"/>
                        <a:buChar char=""/>
                      </a:pPr>
                      <a:r>
                        <a:rPr lang="en-GB" sz="1100" dirty="0">
                          <a:solidFill>
                            <a:schemeClr val="accent6">
                              <a:lumMod val="50000"/>
                            </a:schemeClr>
                          </a:solidFill>
                          <a:effectLst/>
                        </a:rPr>
                        <a:t>Explore the development of </a:t>
                      </a:r>
                      <a:r>
                        <a:rPr lang="en-GB" sz="1100" b="1" dirty="0">
                          <a:solidFill>
                            <a:schemeClr val="accent6">
                              <a:lumMod val="50000"/>
                            </a:schemeClr>
                          </a:solidFill>
                          <a:effectLst/>
                        </a:rPr>
                        <a:t>company led job fairs </a:t>
                      </a:r>
                      <a:r>
                        <a:rPr lang="en-GB" sz="1100" dirty="0">
                          <a:solidFill>
                            <a:schemeClr val="accent6">
                              <a:lumMod val="50000"/>
                            </a:schemeClr>
                          </a:solidFill>
                          <a:effectLst/>
                        </a:rPr>
                        <a:t>to help business to communicate directly with potential employees.</a:t>
                      </a:r>
                      <a:endParaRPr lang="en-US" sz="1600" dirty="0">
                        <a:solidFill>
                          <a:schemeClr val="accent6">
                            <a:lumMod val="50000"/>
                          </a:schemeClr>
                        </a:solidFill>
                        <a:effectLst/>
                      </a:endParaRPr>
                    </a:p>
                    <a:p>
                      <a:pPr marL="342900" marR="0" lvl="0" indent="-342900">
                        <a:lnSpc>
                          <a:spcPct val="115000"/>
                        </a:lnSpc>
                        <a:spcBef>
                          <a:spcPts val="0"/>
                        </a:spcBef>
                        <a:spcAft>
                          <a:spcPts val="0"/>
                        </a:spcAft>
                        <a:buFont typeface="Symbol"/>
                        <a:buChar char=""/>
                      </a:pPr>
                      <a:r>
                        <a:rPr lang="en-GB" sz="1100" b="1" dirty="0">
                          <a:solidFill>
                            <a:schemeClr val="accent6">
                              <a:lumMod val="50000"/>
                            </a:schemeClr>
                          </a:solidFill>
                          <a:effectLst/>
                        </a:rPr>
                        <a:t>Cognizant that Cambodian firm already invest heavily in enterprise level training no further burdens should be placed on them.</a:t>
                      </a:r>
                      <a:endParaRPr lang="en-US" sz="1600" b="1" dirty="0">
                        <a:solidFill>
                          <a:schemeClr val="accent6">
                            <a:lumMod val="50000"/>
                          </a:schemeClr>
                        </a:solidFill>
                        <a:effectLst/>
                        <a:latin typeface="Calibri"/>
                        <a:ea typeface="Times New Roman"/>
                        <a:cs typeface="DaunPenh"/>
                      </a:endParaRPr>
                    </a:p>
                  </a:txBody>
                  <a:tcPr marL="68580" marR="68580" marT="0" marB="0"/>
                </a:tc>
              </a:tr>
              <a:tr h="402111">
                <a:tc>
                  <a:txBody>
                    <a:bodyPr/>
                    <a:lstStyle/>
                    <a:p>
                      <a:pPr marL="0" marR="0">
                        <a:lnSpc>
                          <a:spcPct val="115000"/>
                        </a:lnSpc>
                        <a:spcBef>
                          <a:spcPts val="0"/>
                        </a:spcBef>
                        <a:spcAft>
                          <a:spcPts val="0"/>
                        </a:spcAft>
                      </a:pPr>
                      <a:r>
                        <a:rPr lang="en-GB" sz="1100">
                          <a:effectLst/>
                        </a:rPr>
                        <a:t>6. Development of a national qualifications framework </a:t>
                      </a:r>
                      <a:endParaRPr lang="en-US" sz="1600">
                        <a:effectLst/>
                        <a:latin typeface="Calibri"/>
                        <a:ea typeface="Times New Roman"/>
                        <a:cs typeface="DaunPenh"/>
                      </a:endParaRPr>
                    </a:p>
                  </a:txBody>
                  <a:tcPr marL="68580" marR="68580" marT="0" marB="0"/>
                </a:tc>
                <a:tc>
                  <a:txBody>
                    <a:bodyPr/>
                    <a:lstStyle/>
                    <a:p>
                      <a:pPr marL="342900" marR="0" lvl="0" indent="-342900" algn="just">
                        <a:lnSpc>
                          <a:spcPct val="115000"/>
                        </a:lnSpc>
                        <a:spcBef>
                          <a:spcPts val="0"/>
                        </a:spcBef>
                        <a:spcAft>
                          <a:spcPts val="0"/>
                        </a:spcAft>
                        <a:buFont typeface="Symbol"/>
                        <a:buChar char=""/>
                      </a:pPr>
                      <a:r>
                        <a:rPr lang="en-GB" sz="1100" dirty="0">
                          <a:solidFill>
                            <a:schemeClr val="accent4">
                              <a:lumMod val="50000"/>
                            </a:schemeClr>
                          </a:solidFill>
                          <a:effectLst/>
                        </a:rPr>
                        <a:t>Develop a national</a:t>
                      </a:r>
                      <a:r>
                        <a:rPr lang="en-GB" sz="1100" b="1" dirty="0">
                          <a:solidFill>
                            <a:schemeClr val="accent4">
                              <a:lumMod val="50000"/>
                            </a:schemeClr>
                          </a:solidFill>
                          <a:effectLst/>
                        </a:rPr>
                        <a:t> TVET framework that uses competency-based standards.</a:t>
                      </a:r>
                      <a:endParaRPr lang="en-US" sz="1600" b="1" dirty="0">
                        <a:solidFill>
                          <a:schemeClr val="accent4">
                            <a:lumMod val="50000"/>
                          </a:schemeClr>
                        </a:solidFill>
                        <a:effectLst/>
                      </a:endParaRPr>
                    </a:p>
                    <a:p>
                      <a:pPr marL="0" marR="0">
                        <a:lnSpc>
                          <a:spcPct val="115000"/>
                        </a:lnSpc>
                        <a:spcBef>
                          <a:spcPts val="0"/>
                        </a:spcBef>
                        <a:spcAft>
                          <a:spcPts val="0"/>
                        </a:spcAft>
                      </a:pPr>
                      <a:r>
                        <a:rPr lang="en-GB" sz="1100" dirty="0">
                          <a:effectLst/>
                        </a:rPr>
                        <a:t> </a:t>
                      </a:r>
                      <a:endParaRPr lang="en-US" sz="1600" dirty="0">
                        <a:effectLst/>
                        <a:latin typeface="Calibri"/>
                        <a:ea typeface="Times New Roman"/>
                        <a:cs typeface="DaunPenh"/>
                      </a:endParaRPr>
                    </a:p>
                  </a:txBody>
                  <a:tcPr marL="68580" marR="68580" marT="0" marB="0"/>
                </a:tc>
              </a:tr>
            </a:tbl>
          </a:graphicData>
        </a:graphic>
      </p:graphicFrame>
      <p:sp>
        <p:nvSpPr>
          <p:cNvPr id="5" name="Title 1"/>
          <p:cNvSpPr>
            <a:spLocks noGrp="1"/>
          </p:cNvSpPr>
          <p:nvPr>
            <p:ph type="title"/>
          </p:nvPr>
        </p:nvSpPr>
        <p:spPr>
          <a:xfrm>
            <a:off x="685800" y="304800"/>
            <a:ext cx="8229600" cy="1143000"/>
          </a:xfrm>
        </p:spPr>
        <p:txBody>
          <a:bodyPr/>
          <a:lstStyle/>
          <a:p>
            <a:pPr algn="r"/>
            <a:r>
              <a:rPr lang="en-US" b="1" dirty="0" smtClean="0">
                <a:solidFill>
                  <a:srgbClr val="0070C0"/>
                </a:solidFill>
              </a:rPr>
              <a:t>Recommendations</a:t>
            </a:r>
            <a:endParaRPr lang="en-US" b="1" dirty="0">
              <a:solidFill>
                <a:srgbClr val="0070C0"/>
              </a:solidFill>
            </a:endParaRPr>
          </a:p>
        </p:txBody>
      </p:sp>
    </p:spTree>
    <p:extLst>
      <p:ext uri="{BB962C8B-B14F-4D97-AF65-F5344CB8AC3E}">
        <p14:creationId xmlns:p14="http://schemas.microsoft.com/office/powerpoint/2010/main" val="662257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733800" y="685800"/>
            <a:ext cx="5181600" cy="914400"/>
          </a:xfrm>
        </p:spPr>
        <p:txBody>
          <a:bodyPr rtlCol="0">
            <a:normAutofit/>
          </a:bodyPr>
          <a:lstStyle/>
          <a:p>
            <a:pPr algn="r" eaLnBrk="1" fontAlgn="auto" hangingPunct="1">
              <a:spcAft>
                <a:spcPts val="0"/>
              </a:spcAft>
              <a:defRPr/>
            </a:pPr>
            <a:r>
              <a:rPr lang="en-US" sz="3600" dirty="0" smtClean="0">
                <a:solidFill>
                  <a:srgbClr val="FF0000"/>
                </a:solidFill>
                <a:effectLst>
                  <a:outerShdw blurRad="38100" dist="38100" dir="2700000" algn="tl">
                    <a:srgbClr val="000000">
                      <a:alpha val="43137"/>
                    </a:srgbClr>
                  </a:outerShdw>
                </a:effectLst>
              </a:rPr>
              <a:t>1. Who </a:t>
            </a:r>
            <a:r>
              <a:rPr lang="en-US" sz="3600" dirty="0">
                <a:solidFill>
                  <a:srgbClr val="FF0000"/>
                </a:solidFill>
                <a:effectLst>
                  <a:outerShdw blurRad="38100" dist="38100" dir="2700000" algn="tl">
                    <a:srgbClr val="000000">
                      <a:alpha val="43137"/>
                    </a:srgbClr>
                  </a:outerShdw>
                </a:effectLst>
              </a:rPr>
              <a:t>is CAMFEBA?</a:t>
            </a:r>
          </a:p>
        </p:txBody>
      </p:sp>
      <p:sp>
        <p:nvSpPr>
          <p:cNvPr id="14339" name="Rectangle 3"/>
          <p:cNvSpPr>
            <a:spLocks noGrp="1" noChangeArrowheads="1"/>
          </p:cNvSpPr>
          <p:nvPr>
            <p:ph idx="1"/>
          </p:nvPr>
        </p:nvSpPr>
        <p:spPr>
          <a:xfrm>
            <a:off x="457200" y="1752600"/>
            <a:ext cx="8229600" cy="4525963"/>
          </a:xfrm>
        </p:spPr>
        <p:txBody>
          <a:bodyPr/>
          <a:lstStyle/>
          <a:p>
            <a:pPr marL="0" indent="0" eaLnBrk="1" hangingPunct="1">
              <a:buFont typeface="Arial" pitchFamily="34" charset="0"/>
              <a:buNone/>
              <a:defRPr/>
            </a:pPr>
            <a:r>
              <a:rPr lang="en-US" sz="2400" dirty="0">
                <a:solidFill>
                  <a:srgbClr val="FF3300"/>
                </a:solidFill>
              </a:rPr>
              <a:t>The Cambodian Federation of Employers and Business Associations (CAMFEBA) is </a:t>
            </a:r>
            <a:r>
              <a:rPr lang="en-US" sz="2400" dirty="0" smtClean="0">
                <a:solidFill>
                  <a:srgbClr val="FF3300"/>
                </a:solidFill>
              </a:rPr>
              <a:t>a Cambodia’s </a:t>
            </a:r>
            <a:r>
              <a:rPr lang="en-US" sz="2400" dirty="0">
                <a:solidFill>
                  <a:srgbClr val="FF3300"/>
                </a:solidFill>
              </a:rPr>
              <a:t>umbrella association overseeing </a:t>
            </a:r>
            <a:r>
              <a:rPr lang="en-US" sz="2400" dirty="0" smtClean="0">
                <a:solidFill>
                  <a:srgbClr val="FF3300"/>
                </a:solidFill>
              </a:rPr>
              <a:t>Labor </a:t>
            </a:r>
            <a:r>
              <a:rPr lang="en-US" sz="2400" dirty="0">
                <a:solidFill>
                  <a:srgbClr val="FF3300"/>
                </a:solidFill>
              </a:rPr>
              <a:t>and Social </a:t>
            </a:r>
            <a:r>
              <a:rPr lang="en-US" sz="2400" dirty="0" smtClean="0">
                <a:solidFill>
                  <a:srgbClr val="FF3300"/>
                </a:solidFill>
              </a:rPr>
              <a:t>Affairs. </a:t>
            </a:r>
            <a:endParaRPr lang="en-US" sz="2400" dirty="0" smtClean="0">
              <a:solidFill>
                <a:srgbClr val="000099"/>
              </a:solidFill>
            </a:endParaRPr>
          </a:p>
          <a:p>
            <a:pPr eaLnBrk="1" hangingPunct="1">
              <a:defRPr/>
            </a:pPr>
            <a:r>
              <a:rPr lang="en-US" sz="2400" dirty="0" smtClean="0">
                <a:solidFill>
                  <a:srgbClr val="000099"/>
                </a:solidFill>
              </a:rPr>
              <a:t>Official Name: </a:t>
            </a:r>
            <a:r>
              <a:rPr lang="en-US" sz="2400" b="1" u="sng" dirty="0" smtClean="0">
                <a:solidFill>
                  <a:srgbClr val="000099"/>
                </a:solidFill>
              </a:rPr>
              <a:t>Cam</a:t>
            </a:r>
            <a:r>
              <a:rPr lang="en-US" sz="2400" dirty="0" smtClean="0">
                <a:solidFill>
                  <a:srgbClr val="000099"/>
                </a:solidFill>
              </a:rPr>
              <a:t>bodian </a:t>
            </a:r>
            <a:r>
              <a:rPr lang="en-US" sz="2400" b="1" u="sng" dirty="0" smtClean="0">
                <a:solidFill>
                  <a:srgbClr val="000099"/>
                </a:solidFill>
              </a:rPr>
              <a:t>F</a:t>
            </a:r>
            <a:r>
              <a:rPr lang="en-US" sz="2400" dirty="0" smtClean="0">
                <a:solidFill>
                  <a:srgbClr val="000099"/>
                </a:solidFill>
              </a:rPr>
              <a:t>ederation of </a:t>
            </a:r>
            <a:r>
              <a:rPr lang="en-US" sz="2400" b="1" u="sng" dirty="0" smtClean="0">
                <a:solidFill>
                  <a:srgbClr val="000099"/>
                </a:solidFill>
              </a:rPr>
              <a:t>E</a:t>
            </a:r>
            <a:r>
              <a:rPr lang="en-US" sz="2400" dirty="0" smtClean="0">
                <a:solidFill>
                  <a:srgbClr val="000099"/>
                </a:solidFill>
              </a:rPr>
              <a:t>mployers and </a:t>
            </a:r>
            <a:r>
              <a:rPr lang="en-US" sz="2400" b="1" u="sng" dirty="0" smtClean="0">
                <a:solidFill>
                  <a:srgbClr val="000099"/>
                </a:solidFill>
              </a:rPr>
              <a:t>B</a:t>
            </a:r>
            <a:r>
              <a:rPr lang="en-US" sz="2400" dirty="0" smtClean="0">
                <a:solidFill>
                  <a:srgbClr val="000099"/>
                </a:solidFill>
              </a:rPr>
              <a:t>usiness </a:t>
            </a:r>
            <a:r>
              <a:rPr lang="en-US" sz="2400" b="1" u="sng" dirty="0" smtClean="0">
                <a:solidFill>
                  <a:srgbClr val="000099"/>
                </a:solidFill>
              </a:rPr>
              <a:t>A</a:t>
            </a:r>
            <a:r>
              <a:rPr lang="en-US" sz="2400" dirty="0" smtClean="0">
                <a:solidFill>
                  <a:srgbClr val="000099"/>
                </a:solidFill>
              </a:rPr>
              <a:t>ssociations (</a:t>
            </a:r>
            <a:r>
              <a:rPr lang="en-US" sz="2400" b="1" dirty="0" smtClean="0">
                <a:solidFill>
                  <a:srgbClr val="000099"/>
                </a:solidFill>
              </a:rPr>
              <a:t>CAMFEBA</a:t>
            </a:r>
            <a:r>
              <a:rPr lang="en-US" sz="2400" dirty="0" smtClean="0">
                <a:solidFill>
                  <a:srgbClr val="000099"/>
                </a:solidFill>
              </a:rPr>
              <a:t>)</a:t>
            </a:r>
          </a:p>
          <a:p>
            <a:pPr eaLnBrk="1" hangingPunct="1">
              <a:defRPr/>
            </a:pPr>
            <a:r>
              <a:rPr lang="en-US" sz="2400" dirty="0" smtClean="0">
                <a:solidFill>
                  <a:srgbClr val="000099"/>
                </a:solidFill>
              </a:rPr>
              <a:t>CAMFEBA was established in 2000.</a:t>
            </a:r>
          </a:p>
          <a:p>
            <a:pPr eaLnBrk="1" hangingPunct="1">
              <a:defRPr/>
            </a:pPr>
            <a:r>
              <a:rPr lang="en-US" sz="2400" dirty="0" smtClean="0">
                <a:solidFill>
                  <a:srgbClr val="000099"/>
                </a:solidFill>
              </a:rPr>
              <a:t>Rep office in Siem Reap was established in 2012.</a:t>
            </a:r>
          </a:p>
          <a:p>
            <a:pPr>
              <a:defRPr/>
            </a:pPr>
            <a:r>
              <a:rPr lang="en-US" sz="2400" dirty="0" smtClean="0">
                <a:solidFill>
                  <a:srgbClr val="000099"/>
                </a:solidFill>
              </a:rPr>
              <a:t>As </a:t>
            </a:r>
            <a:r>
              <a:rPr lang="en-US" sz="2400" dirty="0" smtClean="0">
                <a:solidFill>
                  <a:srgbClr val="000099"/>
                </a:solidFill>
              </a:rPr>
              <a:t>of Jun 10, </a:t>
            </a:r>
            <a:r>
              <a:rPr lang="en-US" sz="2400" dirty="0" smtClean="0">
                <a:solidFill>
                  <a:srgbClr val="000099"/>
                </a:solidFill>
              </a:rPr>
              <a:t>we have a total of </a:t>
            </a:r>
            <a:r>
              <a:rPr lang="en-US" sz="2400" dirty="0" smtClean="0">
                <a:solidFill>
                  <a:srgbClr val="000099"/>
                </a:solidFill>
              </a:rPr>
              <a:t>295 </a:t>
            </a:r>
            <a:r>
              <a:rPr lang="en-US" sz="2400" dirty="0" smtClean="0">
                <a:solidFill>
                  <a:srgbClr val="000099"/>
                </a:solidFill>
              </a:rPr>
              <a:t>members: </a:t>
            </a:r>
            <a:r>
              <a:rPr lang="en-US" sz="2400" dirty="0" smtClean="0">
                <a:solidFill>
                  <a:srgbClr val="000099"/>
                </a:solidFill>
              </a:rPr>
              <a:t>12 </a:t>
            </a:r>
            <a:r>
              <a:rPr lang="en-US" sz="2400" dirty="0" smtClean="0">
                <a:solidFill>
                  <a:srgbClr val="000099"/>
                </a:solidFill>
              </a:rPr>
              <a:t>BAs, 25 Associates, and </a:t>
            </a:r>
            <a:r>
              <a:rPr lang="en-US" sz="2400" dirty="0" smtClean="0">
                <a:solidFill>
                  <a:srgbClr val="000099"/>
                </a:solidFill>
              </a:rPr>
              <a:t>258 ordinary </a:t>
            </a:r>
            <a:r>
              <a:rPr lang="en-US" sz="2400" dirty="0" smtClean="0">
                <a:solidFill>
                  <a:srgbClr val="000099"/>
                </a:solidFill>
              </a:rPr>
              <a:t>members. Collectively we represent app. 2000 companies in Cambodia. </a:t>
            </a:r>
          </a:p>
          <a:p>
            <a:pPr eaLnBrk="1" hangingPunct="1">
              <a:lnSpc>
                <a:spcPct val="90000"/>
              </a:lnSpc>
              <a:defRPr/>
            </a:pPr>
            <a:endParaRPr lang="en-US" dirty="0" smtClean="0"/>
          </a:p>
          <a:p>
            <a:pPr marL="0" indent="0" eaLnBrk="1" hangingPunct="1">
              <a:buFont typeface="Arial" pitchFamily="34" charset="0"/>
              <a:buNone/>
              <a:defRPr/>
            </a:pPr>
            <a:endParaRPr lang="en-US" dirty="0" smtClean="0"/>
          </a:p>
          <a:p>
            <a:pPr eaLnBrk="1" hangingPunct="1">
              <a:defRPr/>
            </a:pPr>
            <a:endParaRPr lang="en-US" dirty="0" smtClean="0"/>
          </a:p>
          <a:p>
            <a:pPr eaLnBrk="1" hangingPunct="1">
              <a:defRPr/>
            </a:pPr>
            <a:endParaRPr lang="en-GB" dirty="0" smtClean="0"/>
          </a:p>
        </p:txBody>
      </p:sp>
    </p:spTree>
    <p:extLst>
      <p:ext uri="{BB962C8B-B14F-4D97-AF65-F5344CB8AC3E}">
        <p14:creationId xmlns:p14="http://schemas.microsoft.com/office/powerpoint/2010/main" val="3384307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r" eaLnBrk="1" fontAlgn="auto" hangingPunct="1">
              <a:spcAft>
                <a:spcPts val="0"/>
              </a:spcAft>
              <a:defRPr/>
            </a:pPr>
            <a:r>
              <a:rPr lang="en-US" sz="3600" dirty="0" smtClean="0">
                <a:solidFill>
                  <a:srgbClr val="FF0000"/>
                </a:solidFill>
                <a:effectLst>
                  <a:outerShdw blurRad="38100" dist="38100" dir="2700000" algn="tl">
                    <a:srgbClr val="000000">
                      <a:alpha val="43137"/>
                    </a:srgbClr>
                  </a:outerShdw>
                </a:effectLst>
              </a:rPr>
              <a:t>Our Credential…</a:t>
            </a:r>
            <a:endParaRPr lang="en-US" sz="3600" dirty="0">
              <a:solidFill>
                <a:srgbClr val="FF0000"/>
              </a:solidFill>
              <a:effectLst>
                <a:outerShdw blurRad="38100" dist="38100" dir="2700000" algn="tl">
                  <a:srgbClr val="000000">
                    <a:alpha val="43137"/>
                  </a:srgbClr>
                </a:outerShdw>
              </a:effectLst>
            </a:endParaRPr>
          </a:p>
        </p:txBody>
      </p:sp>
      <p:sp>
        <p:nvSpPr>
          <p:cNvPr id="5123" name="Content Placeholder 2"/>
          <p:cNvSpPr>
            <a:spLocks noGrp="1"/>
          </p:cNvSpPr>
          <p:nvPr>
            <p:ph idx="1"/>
          </p:nvPr>
        </p:nvSpPr>
        <p:spPr>
          <a:xfrm>
            <a:off x="228600" y="1524000"/>
            <a:ext cx="8458200" cy="4343400"/>
          </a:xfrm>
        </p:spPr>
        <p:txBody>
          <a:bodyPr rtlCol="0">
            <a:normAutofit fontScale="92500" lnSpcReduction="20000"/>
          </a:bodyPr>
          <a:lstStyle/>
          <a:p>
            <a:pPr eaLnBrk="1" fontAlgn="auto" hangingPunct="1">
              <a:lnSpc>
                <a:spcPct val="90000"/>
              </a:lnSpc>
              <a:spcAft>
                <a:spcPts val="0"/>
              </a:spcAft>
              <a:buFontTx/>
              <a:buNone/>
              <a:defRPr/>
            </a:pPr>
            <a:r>
              <a:rPr lang="en-GB" b="1" dirty="0" smtClean="0">
                <a:solidFill>
                  <a:srgbClr val="000099"/>
                </a:solidFill>
              </a:rPr>
              <a:t>VISION</a:t>
            </a:r>
          </a:p>
          <a:p>
            <a:pPr eaLnBrk="1" fontAlgn="auto" hangingPunct="1">
              <a:lnSpc>
                <a:spcPct val="90000"/>
              </a:lnSpc>
              <a:spcAft>
                <a:spcPts val="0"/>
              </a:spcAft>
              <a:buFontTx/>
              <a:buNone/>
              <a:defRPr/>
            </a:pPr>
            <a:endParaRPr lang="en-GB" b="1" dirty="0" smtClean="0">
              <a:solidFill>
                <a:srgbClr val="000099"/>
              </a:solidFill>
            </a:endParaRPr>
          </a:p>
          <a:p>
            <a:pPr algn="ctr" eaLnBrk="1" fontAlgn="auto" hangingPunct="1">
              <a:lnSpc>
                <a:spcPct val="90000"/>
              </a:lnSpc>
              <a:spcAft>
                <a:spcPts val="0"/>
              </a:spcAft>
              <a:buFont typeface="Wingdings" pitchFamily="2" charset="2"/>
              <a:buNone/>
              <a:defRPr/>
            </a:pPr>
            <a:r>
              <a:rPr lang="en-GB" dirty="0" smtClean="0"/>
              <a:t>	</a:t>
            </a:r>
            <a:r>
              <a:rPr lang="en-US" dirty="0" smtClean="0"/>
              <a:t>Successful Business, Prosperous Cambodia. </a:t>
            </a:r>
            <a:endParaRPr lang="en-GB" dirty="0" smtClean="0"/>
          </a:p>
          <a:p>
            <a:pPr eaLnBrk="1" fontAlgn="auto" hangingPunct="1">
              <a:lnSpc>
                <a:spcPct val="90000"/>
              </a:lnSpc>
              <a:spcAft>
                <a:spcPts val="0"/>
              </a:spcAft>
              <a:buFontTx/>
              <a:buNone/>
              <a:defRPr/>
            </a:pPr>
            <a:endParaRPr lang="en-US" b="1" dirty="0" smtClean="0">
              <a:solidFill>
                <a:srgbClr val="000099"/>
              </a:solidFill>
            </a:endParaRPr>
          </a:p>
          <a:p>
            <a:pPr eaLnBrk="1" fontAlgn="auto" hangingPunct="1">
              <a:lnSpc>
                <a:spcPct val="90000"/>
              </a:lnSpc>
              <a:spcAft>
                <a:spcPts val="0"/>
              </a:spcAft>
              <a:buFontTx/>
              <a:buNone/>
              <a:defRPr/>
            </a:pPr>
            <a:r>
              <a:rPr lang="en-US" b="1" dirty="0" smtClean="0">
                <a:solidFill>
                  <a:srgbClr val="000099"/>
                </a:solidFill>
              </a:rPr>
              <a:t>MISSION</a:t>
            </a:r>
          </a:p>
          <a:p>
            <a:pPr eaLnBrk="1" fontAlgn="auto" hangingPunct="1">
              <a:lnSpc>
                <a:spcPct val="90000"/>
              </a:lnSpc>
              <a:spcAft>
                <a:spcPts val="0"/>
              </a:spcAft>
              <a:buFontTx/>
              <a:buNone/>
              <a:defRPr/>
            </a:pPr>
            <a:endParaRPr lang="en-US" b="1" dirty="0" smtClean="0">
              <a:solidFill>
                <a:srgbClr val="000099"/>
              </a:solidFill>
            </a:endParaRPr>
          </a:p>
          <a:p>
            <a:pPr algn="ctr" eaLnBrk="1" fontAlgn="auto" hangingPunct="1">
              <a:spcAft>
                <a:spcPts val="0"/>
              </a:spcAft>
              <a:buFont typeface="Wingdings" pitchFamily="2" charset="2"/>
              <a:buNone/>
              <a:defRPr/>
            </a:pPr>
            <a:r>
              <a:rPr lang="en-US" dirty="0" smtClean="0"/>
              <a:t>	</a:t>
            </a:r>
            <a:r>
              <a:rPr lang="en-US" sz="3000" dirty="0" smtClean="0"/>
              <a:t>We are the federation of employers and Business Associations. We promote the environment for successful business growth and support employers to achieve excellence in business practices. </a:t>
            </a:r>
          </a:p>
          <a:p>
            <a:pPr eaLnBrk="1" fontAlgn="auto" hangingPunct="1">
              <a:spcAft>
                <a:spcPts val="0"/>
              </a:spcAft>
              <a:buFont typeface="Wingdings" pitchFamily="2" charset="2"/>
              <a:buNone/>
              <a:defRPr/>
            </a:pPr>
            <a:endParaRPr lang="en-US" dirty="0" smtClean="0"/>
          </a:p>
        </p:txBody>
      </p:sp>
    </p:spTree>
    <p:extLst>
      <p:ext uri="{BB962C8B-B14F-4D97-AF65-F5344CB8AC3E}">
        <p14:creationId xmlns:p14="http://schemas.microsoft.com/office/powerpoint/2010/main" val="39460615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286000" y="914400"/>
            <a:ext cx="6629400" cy="685800"/>
          </a:xfrm>
        </p:spPr>
        <p:txBody>
          <a:bodyPr rtlCol="0">
            <a:normAutofit fontScale="90000"/>
          </a:bodyPr>
          <a:lstStyle/>
          <a:p>
            <a:pPr algn="r" eaLnBrk="1" fontAlgn="auto" hangingPunct="1">
              <a:spcAft>
                <a:spcPts val="0"/>
              </a:spcAft>
              <a:defRPr/>
            </a:pPr>
            <a:r>
              <a:rPr lang="en-US" sz="3600" dirty="0" smtClean="0">
                <a:solidFill>
                  <a:srgbClr val="FF0000"/>
                </a:solidFill>
                <a:effectLst>
                  <a:outerShdw blurRad="38100" dist="38100" dir="2700000" algn="tl">
                    <a:srgbClr val="000000">
                      <a:alpha val="43137"/>
                    </a:srgbClr>
                  </a:outerShdw>
                </a:effectLst>
              </a:rPr>
              <a:t>CAMFEBA’s Representation in Cambodia</a:t>
            </a:r>
          </a:p>
        </p:txBody>
      </p:sp>
      <p:sp>
        <p:nvSpPr>
          <p:cNvPr id="3" name="Content Placeholder 2"/>
          <p:cNvSpPr>
            <a:spLocks noGrp="1"/>
          </p:cNvSpPr>
          <p:nvPr>
            <p:ph idx="1"/>
          </p:nvPr>
        </p:nvSpPr>
        <p:spPr>
          <a:xfrm>
            <a:off x="762000" y="1676400"/>
            <a:ext cx="7772400" cy="4724400"/>
          </a:xfrm>
        </p:spPr>
        <p:txBody>
          <a:bodyPr rtlCol="0">
            <a:normAutofit lnSpcReduction="10000"/>
          </a:bodyPr>
          <a:lstStyle/>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Government-Private Sector Forum (G-PSF)</a:t>
            </a:r>
          </a:p>
          <a:p>
            <a:pPr marL="857250" lvl="1" indent="-457200" eaLnBrk="1" fontAlgn="auto" hangingPunct="1">
              <a:spcAft>
                <a:spcPts val="0"/>
              </a:spcAft>
              <a:buClr>
                <a:srgbClr val="FF0000"/>
              </a:buClr>
              <a:defRPr/>
            </a:pPr>
            <a:r>
              <a:rPr lang="en-US" sz="1400" dirty="0" smtClean="0">
                <a:solidFill>
                  <a:srgbClr val="FF3300"/>
                </a:solidFill>
              </a:rPr>
              <a:t>CAMFEBA is the Secretariat of 8</a:t>
            </a:r>
            <a:r>
              <a:rPr lang="en-US" sz="1400" baseline="30000" dirty="0" smtClean="0">
                <a:solidFill>
                  <a:srgbClr val="FF3300"/>
                </a:solidFill>
              </a:rPr>
              <a:t>th</a:t>
            </a:r>
            <a:r>
              <a:rPr lang="en-US" sz="1400" dirty="0" smtClean="0">
                <a:solidFill>
                  <a:srgbClr val="FF3300"/>
                </a:solidFill>
              </a:rPr>
              <a:t> IR G-PSWG</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National Training Board (NTB)</a:t>
            </a:r>
          </a:p>
          <a:p>
            <a:pPr marL="857250" lvl="1" indent="-457200" eaLnBrk="1" fontAlgn="auto" hangingPunct="1">
              <a:spcAft>
                <a:spcPts val="0"/>
              </a:spcAft>
              <a:buClr>
                <a:srgbClr val="FF0000"/>
              </a:buClr>
              <a:defRPr/>
            </a:pPr>
            <a:r>
              <a:rPr lang="en-US" sz="1400" dirty="0" smtClean="0">
                <a:solidFill>
                  <a:srgbClr val="FF3300"/>
                </a:solidFill>
              </a:rPr>
              <a:t> Vice Co-Chair of NTB</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Labor Advisory Committee (LAC)</a:t>
            </a:r>
          </a:p>
          <a:p>
            <a:pPr marL="857250" lvl="1" indent="-457200" eaLnBrk="1" fontAlgn="auto" hangingPunct="1">
              <a:spcAft>
                <a:spcPts val="0"/>
              </a:spcAft>
              <a:buClr>
                <a:srgbClr val="FF0000"/>
              </a:buClr>
              <a:defRPr/>
            </a:pPr>
            <a:r>
              <a:rPr lang="en-US" sz="1400" dirty="0" smtClean="0">
                <a:solidFill>
                  <a:srgbClr val="FF3300"/>
                </a:solidFill>
              </a:rPr>
              <a:t>Vice Co-Chair of LAC</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National Social Security Fund (NSSF)</a:t>
            </a:r>
          </a:p>
          <a:p>
            <a:pPr marL="857250" lvl="1" indent="-457200" eaLnBrk="1" fontAlgn="auto" hangingPunct="1">
              <a:spcAft>
                <a:spcPts val="0"/>
              </a:spcAft>
              <a:buClr>
                <a:srgbClr val="FF0000"/>
              </a:buClr>
              <a:defRPr/>
            </a:pPr>
            <a:r>
              <a:rPr lang="en-US" sz="1400" dirty="0" smtClean="0">
                <a:solidFill>
                  <a:srgbClr val="FF3300"/>
                </a:solidFill>
              </a:rPr>
              <a:t>Member of </a:t>
            </a:r>
            <a:r>
              <a:rPr lang="en-US" sz="1400" dirty="0" err="1" smtClean="0">
                <a:solidFill>
                  <a:srgbClr val="FF3300"/>
                </a:solidFill>
              </a:rPr>
              <a:t>BoD</a:t>
            </a:r>
            <a:endParaRPr lang="en-US" sz="1400" dirty="0" smtClean="0">
              <a:solidFill>
                <a:srgbClr val="FF3300"/>
              </a:solidFill>
            </a:endParaRP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Advisory Board of Labor Arbitration Council</a:t>
            </a:r>
          </a:p>
          <a:p>
            <a:pPr marL="857250" lvl="1" indent="-457200" eaLnBrk="1" fontAlgn="auto" hangingPunct="1">
              <a:spcAft>
                <a:spcPts val="0"/>
              </a:spcAft>
              <a:buClr>
                <a:srgbClr val="FF0000"/>
              </a:buClr>
              <a:defRPr/>
            </a:pPr>
            <a:r>
              <a:rPr lang="en-US" sz="1400" dirty="0" smtClean="0">
                <a:solidFill>
                  <a:srgbClr val="FF3300"/>
                </a:solidFill>
              </a:rPr>
              <a:t>Member of Advisory Board</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National Arbitration Center (Commercial Arbitration)</a:t>
            </a:r>
          </a:p>
          <a:p>
            <a:pPr marL="857250" lvl="1" indent="-457200" eaLnBrk="1" fontAlgn="auto" hangingPunct="1">
              <a:spcAft>
                <a:spcPts val="0"/>
              </a:spcAft>
              <a:buClr>
                <a:srgbClr val="FF0000"/>
              </a:buClr>
              <a:defRPr/>
            </a:pPr>
            <a:r>
              <a:rPr lang="en-US" sz="1400" dirty="0" smtClean="0">
                <a:solidFill>
                  <a:srgbClr val="FF3300"/>
                </a:solidFill>
              </a:rPr>
              <a:t>Member of Selection Committee</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Tripartite Coordinating Committee on HIV/AIDS at Workplace</a:t>
            </a:r>
          </a:p>
          <a:p>
            <a:pPr marL="857250" lvl="1" indent="-457200" eaLnBrk="1" fontAlgn="auto" hangingPunct="1">
              <a:spcAft>
                <a:spcPts val="0"/>
              </a:spcAft>
              <a:buClr>
                <a:srgbClr val="FF0000"/>
              </a:buClr>
              <a:defRPr/>
            </a:pPr>
            <a:r>
              <a:rPr lang="en-US" sz="1400" dirty="0" smtClean="0">
                <a:solidFill>
                  <a:srgbClr val="FF3300"/>
                </a:solidFill>
              </a:rPr>
              <a:t>Vice Co-Chair of TCC</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Represent employers in local meeting/ conference organized by the Government, the ILO and other organizations</a:t>
            </a:r>
          </a:p>
          <a:p>
            <a:pPr marL="457200" indent="-457200" eaLnBrk="1" fontAlgn="auto" hangingPunct="1">
              <a:spcAft>
                <a:spcPts val="0"/>
              </a:spcAft>
              <a:buClr>
                <a:srgbClr val="FF0000"/>
              </a:buClr>
              <a:buFont typeface="+mj-lt"/>
              <a:buAutoNum type="arabicPeriod"/>
              <a:defRPr/>
            </a:pPr>
            <a:r>
              <a:rPr lang="en-US" sz="1800" b="1" dirty="0" smtClean="0">
                <a:solidFill>
                  <a:srgbClr val="000099"/>
                </a:solidFill>
              </a:rPr>
              <a:t>And many more…</a:t>
            </a:r>
          </a:p>
          <a:p>
            <a:pPr marL="457200" indent="-457200" eaLnBrk="1" fontAlgn="auto" hangingPunct="1">
              <a:spcAft>
                <a:spcPts val="0"/>
              </a:spcAft>
              <a:buClr>
                <a:srgbClr val="FF0000"/>
              </a:buClr>
              <a:buFont typeface="+mj-lt"/>
              <a:buAutoNum type="arabicPeriod"/>
              <a:defRPr/>
            </a:pP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buFont typeface="Wingdings" pitchFamily="2" charset="2"/>
              <a:buNone/>
              <a:defRPr/>
            </a:pPr>
            <a:endParaRPr lang="en-US" dirty="0"/>
          </a:p>
        </p:txBody>
      </p:sp>
    </p:spTree>
    <p:extLst>
      <p:ext uri="{BB962C8B-B14F-4D97-AF65-F5344CB8AC3E}">
        <p14:creationId xmlns:p14="http://schemas.microsoft.com/office/powerpoint/2010/main" val="871908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990600"/>
            <a:ext cx="7010400" cy="990600"/>
          </a:xfrm>
        </p:spPr>
        <p:txBody>
          <a:bodyPr rtlCol="0">
            <a:normAutofit fontScale="90000"/>
          </a:bodyPr>
          <a:lstStyle/>
          <a:p>
            <a:pPr algn="r" eaLnBrk="1" fontAlgn="auto" hangingPunct="1">
              <a:spcAft>
                <a:spcPts val="0"/>
              </a:spcAft>
              <a:defRPr/>
            </a:pPr>
            <a:r>
              <a:rPr lang="en-US" sz="3600" dirty="0" smtClean="0">
                <a:solidFill>
                  <a:srgbClr val="FF0000"/>
                </a:solidFill>
                <a:effectLst>
                  <a:outerShdw blurRad="38100" dist="38100" dir="2700000" algn="tl">
                    <a:srgbClr val="000000">
                      <a:alpha val="43137"/>
                    </a:srgbClr>
                  </a:outerShdw>
                </a:effectLst>
              </a:rPr>
              <a:t>CAMFEBA’s Representation to the employers in Cambodia at international level</a:t>
            </a:r>
            <a:endParaRPr lang="en-US" sz="3600" dirty="0">
              <a:solidFill>
                <a:srgbClr val="FF0000"/>
              </a:solidFill>
              <a:effectLst>
                <a:outerShdw blurRad="38100" dist="38100" dir="2700000" algn="tl">
                  <a:srgbClr val="000000">
                    <a:alpha val="43137"/>
                  </a:srgbClr>
                </a:outerShdw>
              </a:effectLst>
            </a:endParaRPr>
          </a:p>
        </p:txBody>
      </p:sp>
      <p:sp>
        <p:nvSpPr>
          <p:cNvPr id="16387" name="Content Placeholder 2"/>
          <p:cNvSpPr>
            <a:spLocks noGrp="1"/>
          </p:cNvSpPr>
          <p:nvPr>
            <p:ph idx="1"/>
          </p:nvPr>
        </p:nvSpPr>
        <p:spPr>
          <a:xfrm>
            <a:off x="609600" y="1676400"/>
            <a:ext cx="8153400" cy="5181600"/>
          </a:xfrm>
        </p:spPr>
        <p:txBody>
          <a:bodyPr/>
          <a:lstStyle/>
          <a:p>
            <a:pPr eaLnBrk="1" hangingPunct="1">
              <a:lnSpc>
                <a:spcPct val="80000"/>
              </a:lnSpc>
              <a:buFontTx/>
              <a:buNone/>
              <a:defRPr/>
            </a:pPr>
            <a:endParaRPr lang="en-AU" sz="1400" b="1" dirty="0" smtClean="0"/>
          </a:p>
          <a:p>
            <a:pPr eaLnBrk="1" hangingPunct="1">
              <a:lnSpc>
                <a:spcPct val="80000"/>
              </a:lnSpc>
              <a:buFontTx/>
              <a:buNone/>
              <a:defRPr/>
            </a:pPr>
            <a:r>
              <a:rPr lang="en-AU" sz="1400" b="1" dirty="0" smtClean="0"/>
              <a:t>	CAMFEBA is a member of:</a:t>
            </a:r>
            <a:endParaRPr lang="en-US" sz="1400" b="1" dirty="0" smtClean="0"/>
          </a:p>
          <a:p>
            <a:pPr lvl="1" eaLnBrk="1" hangingPunct="1">
              <a:lnSpc>
                <a:spcPct val="80000"/>
              </a:lnSpc>
              <a:defRPr/>
            </a:pPr>
            <a:r>
              <a:rPr lang="en-US" sz="1400" dirty="0" smtClean="0">
                <a:solidFill>
                  <a:srgbClr val="0000FA"/>
                </a:solidFill>
              </a:rPr>
              <a:t>ASEAN Confederation of Employers (ACE)</a:t>
            </a:r>
          </a:p>
          <a:p>
            <a:pPr lvl="2" eaLnBrk="1" hangingPunct="1">
              <a:lnSpc>
                <a:spcPct val="80000"/>
              </a:lnSpc>
              <a:defRPr/>
            </a:pPr>
            <a:r>
              <a:rPr lang="en-US" sz="1200" i="1" dirty="0" smtClean="0">
                <a:solidFill>
                  <a:srgbClr val="FF0000"/>
                </a:solidFill>
              </a:rPr>
              <a:t>CAMFEBA is the Chair of ACE for 2015-2017 mandate</a:t>
            </a:r>
            <a:endParaRPr lang="en-US" sz="1200" i="1" dirty="0" smtClean="0">
              <a:solidFill>
                <a:srgbClr val="0000FA"/>
              </a:solidFill>
            </a:endParaRPr>
          </a:p>
          <a:p>
            <a:pPr lvl="1" eaLnBrk="1" hangingPunct="1">
              <a:lnSpc>
                <a:spcPct val="80000"/>
              </a:lnSpc>
              <a:defRPr/>
            </a:pPr>
            <a:r>
              <a:rPr lang="en-US" sz="1400" dirty="0" smtClean="0">
                <a:solidFill>
                  <a:srgbClr val="0000FA"/>
                </a:solidFill>
              </a:rPr>
              <a:t>Confederation of Asia Pacific Employers (CAPE)</a:t>
            </a:r>
          </a:p>
          <a:p>
            <a:pPr lvl="1" eaLnBrk="1" hangingPunct="1">
              <a:lnSpc>
                <a:spcPct val="80000"/>
              </a:lnSpc>
              <a:defRPr/>
            </a:pPr>
            <a:r>
              <a:rPr lang="en-US" sz="1400" dirty="0" smtClean="0">
                <a:solidFill>
                  <a:srgbClr val="0000FA"/>
                </a:solidFill>
              </a:rPr>
              <a:t>International Organization of Employers (</a:t>
            </a:r>
            <a:r>
              <a:rPr lang="en-US" sz="1400" dirty="0" err="1" smtClean="0">
                <a:solidFill>
                  <a:srgbClr val="0000FA"/>
                </a:solidFill>
              </a:rPr>
              <a:t>IoE</a:t>
            </a:r>
            <a:r>
              <a:rPr lang="en-US" sz="1400" dirty="0" smtClean="0">
                <a:solidFill>
                  <a:srgbClr val="0000FA"/>
                </a:solidFill>
              </a:rPr>
              <a:t>)</a:t>
            </a:r>
          </a:p>
          <a:p>
            <a:pPr lvl="1" eaLnBrk="1" hangingPunct="1">
              <a:lnSpc>
                <a:spcPct val="80000"/>
              </a:lnSpc>
              <a:defRPr/>
            </a:pPr>
            <a:r>
              <a:rPr lang="en-US" sz="1400" dirty="0" smtClean="0">
                <a:solidFill>
                  <a:srgbClr val="000099"/>
                </a:solidFill>
              </a:rPr>
              <a:t>ASEAN Industrial Relations Team</a:t>
            </a:r>
          </a:p>
          <a:p>
            <a:pPr lvl="1" eaLnBrk="1" hangingPunct="1">
              <a:lnSpc>
                <a:spcPct val="80000"/>
              </a:lnSpc>
              <a:defRPr/>
            </a:pPr>
            <a:endParaRPr lang="en-US" sz="1400" dirty="0" smtClean="0">
              <a:solidFill>
                <a:srgbClr val="0000FA"/>
              </a:solidFill>
            </a:endParaRPr>
          </a:p>
          <a:p>
            <a:pPr lvl="1" eaLnBrk="1" hangingPunct="1">
              <a:lnSpc>
                <a:spcPct val="80000"/>
              </a:lnSpc>
              <a:defRPr/>
            </a:pPr>
            <a:endParaRPr lang="en-US" sz="1400" dirty="0" smtClean="0">
              <a:solidFill>
                <a:srgbClr val="0000FA"/>
              </a:solidFill>
            </a:endParaRPr>
          </a:p>
          <a:p>
            <a:pPr lvl="1" eaLnBrk="1" hangingPunct="1">
              <a:lnSpc>
                <a:spcPct val="80000"/>
              </a:lnSpc>
              <a:buFontTx/>
              <a:buNone/>
              <a:defRPr/>
            </a:pPr>
            <a:r>
              <a:rPr lang="en-AU" sz="1400" b="1" dirty="0" smtClean="0"/>
              <a:t>Regional and International Representation and Network:</a:t>
            </a:r>
            <a:endParaRPr lang="en-US" sz="1400" b="1" dirty="0" smtClean="0"/>
          </a:p>
          <a:p>
            <a:pPr lvl="1" algn="just" eaLnBrk="1" hangingPunct="1">
              <a:lnSpc>
                <a:spcPct val="80000"/>
              </a:lnSpc>
              <a:spcBef>
                <a:spcPct val="30000"/>
              </a:spcBef>
              <a:defRPr/>
            </a:pPr>
            <a:r>
              <a:rPr lang="en-US" sz="1400" dirty="0" smtClean="0"/>
              <a:t>We represents employers to the International Labor </a:t>
            </a:r>
          </a:p>
          <a:p>
            <a:pPr marL="457200" lvl="1" indent="0" algn="just" eaLnBrk="1" hangingPunct="1">
              <a:lnSpc>
                <a:spcPct val="80000"/>
              </a:lnSpc>
              <a:spcBef>
                <a:spcPct val="30000"/>
              </a:spcBef>
              <a:buFont typeface="Arial" pitchFamily="34" charset="0"/>
              <a:buNone/>
              <a:defRPr/>
            </a:pPr>
            <a:r>
              <a:rPr lang="en-US" sz="1400" dirty="0" smtClean="0"/>
              <a:t>Conference in Geneva every year. </a:t>
            </a:r>
          </a:p>
          <a:p>
            <a:pPr lvl="1" algn="just" eaLnBrk="1" hangingPunct="1">
              <a:lnSpc>
                <a:spcPct val="80000"/>
              </a:lnSpc>
              <a:spcBef>
                <a:spcPct val="30000"/>
              </a:spcBef>
              <a:defRPr/>
            </a:pPr>
            <a:r>
              <a:rPr lang="en-US" sz="1400" dirty="0" smtClean="0"/>
              <a:t>We involve in all International Labor Organization (ILO) events</a:t>
            </a:r>
          </a:p>
          <a:p>
            <a:pPr marL="457200" lvl="1" indent="0" algn="just" eaLnBrk="1" hangingPunct="1">
              <a:lnSpc>
                <a:spcPct val="80000"/>
              </a:lnSpc>
              <a:spcBef>
                <a:spcPct val="30000"/>
              </a:spcBef>
              <a:buFont typeface="Arial" pitchFamily="34" charset="0"/>
              <a:buNone/>
              <a:defRPr/>
            </a:pPr>
            <a:r>
              <a:rPr lang="en-US" sz="1400" dirty="0" smtClean="0"/>
              <a:t>both in Cambodia and overseas.</a:t>
            </a:r>
            <a:endParaRPr lang="en-AU" sz="1400" dirty="0" smtClean="0"/>
          </a:p>
          <a:p>
            <a:pPr lvl="1" algn="just" eaLnBrk="1" hangingPunct="1">
              <a:lnSpc>
                <a:spcPct val="80000"/>
              </a:lnSpc>
              <a:spcBef>
                <a:spcPct val="30000"/>
              </a:spcBef>
              <a:defRPr/>
            </a:pPr>
            <a:r>
              <a:rPr lang="en-US" sz="1400" dirty="0" smtClean="0"/>
              <a:t>Work closely with all members of ACE and CAPE members.</a:t>
            </a:r>
            <a:endParaRPr lang="en-AU" sz="1400" dirty="0" smtClean="0"/>
          </a:p>
          <a:p>
            <a:pPr lvl="1" algn="just" eaLnBrk="1" hangingPunct="1">
              <a:lnSpc>
                <a:spcPct val="80000"/>
              </a:lnSpc>
              <a:spcBef>
                <a:spcPct val="30000"/>
              </a:spcBef>
              <a:defRPr/>
            </a:pPr>
            <a:r>
              <a:rPr lang="en-AU" sz="1400" dirty="0" smtClean="0"/>
              <a:t>With </a:t>
            </a:r>
            <a:r>
              <a:rPr lang="en-US" sz="1400" dirty="0" smtClean="0"/>
              <a:t>the collaboration with the Association for Oversea Technical Scholarship (AOTS) in Japan, CAMFEBA sends members to join the training in Japan from 6 to 8 courses per year with full scholarship. </a:t>
            </a:r>
          </a:p>
          <a:p>
            <a:pPr lvl="1" algn="just" eaLnBrk="1" hangingPunct="1">
              <a:lnSpc>
                <a:spcPct val="80000"/>
              </a:lnSpc>
              <a:spcBef>
                <a:spcPct val="30000"/>
              </a:spcBef>
              <a:defRPr/>
            </a:pPr>
            <a:r>
              <a:rPr lang="en-US" sz="1400" dirty="0"/>
              <a:t>Representative of employers from Cambodia in many international meetings/conferences organized by ILO and other organizations</a:t>
            </a:r>
          </a:p>
          <a:p>
            <a:pPr lvl="1" algn="just" eaLnBrk="1" hangingPunct="1">
              <a:lnSpc>
                <a:spcPct val="80000"/>
              </a:lnSpc>
              <a:spcBef>
                <a:spcPct val="30000"/>
              </a:spcBef>
              <a:defRPr/>
            </a:pPr>
            <a:endParaRPr lang="en-US" sz="1400" dirty="0" smtClean="0"/>
          </a:p>
          <a:p>
            <a:pPr eaLnBrk="1" hangingPunct="1">
              <a:defRPr/>
            </a:pPr>
            <a:endParaRPr lang="en-US" sz="2400" dirty="0" smtClean="0"/>
          </a:p>
        </p:txBody>
      </p:sp>
      <p:pic>
        <p:nvPicPr>
          <p:cNvPr id="19460" name="Picture 2" descr="C:\Users\Camfeba\Desktop\filecd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895600"/>
            <a:ext cx="26670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332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a:bodyPr>
          <a:lstStyle/>
          <a:p>
            <a:pPr algn="r" eaLnBrk="1" hangingPunct="1">
              <a:defRPr/>
            </a:pPr>
            <a:r>
              <a:rPr lang="en-US" sz="4200" dirty="0" smtClean="0">
                <a:solidFill>
                  <a:srgbClr val="FF0000"/>
                </a:solidFill>
                <a:effectLst>
                  <a:outerShdw blurRad="38100" dist="38100" dir="2700000" algn="tl">
                    <a:srgbClr val="000000">
                      <a:alpha val="43137"/>
                    </a:srgbClr>
                  </a:outerShdw>
                </a:effectLst>
              </a:rPr>
              <a:t>Our Services</a:t>
            </a:r>
            <a:endParaRPr lang="en-US" sz="4200" dirty="0"/>
          </a:p>
        </p:txBody>
      </p:sp>
      <p:graphicFrame>
        <p:nvGraphicFramePr>
          <p:cNvPr id="7" name="Content Placeholder 6"/>
          <p:cNvGraphicFramePr>
            <a:graphicFrameLocks noGrp="1"/>
          </p:cNvGraphicFramePr>
          <p:nvPr>
            <p:ph idx="1"/>
          </p:nvPr>
        </p:nvGraphicFramePr>
        <p:xfrm>
          <a:off x="0" y="1295400"/>
          <a:ext cx="84582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4" name="TextBox 7"/>
          <p:cNvSpPr txBox="1">
            <a:spLocks noChangeArrowheads="1"/>
          </p:cNvSpPr>
          <p:nvPr/>
        </p:nvSpPr>
        <p:spPr bwMode="auto">
          <a:xfrm>
            <a:off x="6670675" y="1982788"/>
            <a:ext cx="21685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rgbClr val="000066"/>
                </a:solidFill>
                <a:latin typeface="Arial" pitchFamily="34" charset="0"/>
              </a:defRPr>
            </a:lvl1pPr>
            <a:lvl2pPr marL="742950" indent="-285750" eaLnBrk="0" hangingPunct="0">
              <a:defRPr sz="1200" b="1">
                <a:solidFill>
                  <a:srgbClr val="000066"/>
                </a:solidFill>
                <a:latin typeface="Arial" pitchFamily="34" charset="0"/>
              </a:defRPr>
            </a:lvl2pPr>
            <a:lvl3pPr marL="1143000" indent="-228600" eaLnBrk="0" hangingPunct="0">
              <a:defRPr sz="1200" b="1">
                <a:solidFill>
                  <a:srgbClr val="000066"/>
                </a:solidFill>
                <a:latin typeface="Arial" pitchFamily="34" charset="0"/>
              </a:defRPr>
            </a:lvl3pPr>
            <a:lvl4pPr marL="1600200" indent="-228600" eaLnBrk="0" hangingPunct="0">
              <a:defRPr sz="1200" b="1">
                <a:solidFill>
                  <a:srgbClr val="000066"/>
                </a:solidFill>
                <a:latin typeface="Arial" pitchFamily="34" charset="0"/>
              </a:defRPr>
            </a:lvl4pPr>
            <a:lvl5pPr marL="2057400" indent="-228600" eaLnBrk="0" hangingPunct="0">
              <a:defRPr sz="1200" b="1">
                <a:solidFill>
                  <a:srgbClr val="000066"/>
                </a:solidFill>
                <a:latin typeface="Arial" pitchFamily="34" charset="0"/>
              </a:defRPr>
            </a:lvl5pPr>
            <a:lvl6pPr marL="2514600" indent="-228600" algn="ctr" eaLnBrk="0" fontAlgn="base" hangingPunct="0">
              <a:spcBef>
                <a:spcPct val="0"/>
              </a:spcBef>
              <a:spcAft>
                <a:spcPct val="0"/>
              </a:spcAft>
              <a:defRPr sz="1200" b="1">
                <a:solidFill>
                  <a:srgbClr val="000066"/>
                </a:solidFill>
                <a:latin typeface="Arial" pitchFamily="34" charset="0"/>
              </a:defRPr>
            </a:lvl6pPr>
            <a:lvl7pPr marL="2971800" indent="-228600" algn="ctr" eaLnBrk="0" fontAlgn="base" hangingPunct="0">
              <a:spcBef>
                <a:spcPct val="0"/>
              </a:spcBef>
              <a:spcAft>
                <a:spcPct val="0"/>
              </a:spcAft>
              <a:defRPr sz="1200" b="1">
                <a:solidFill>
                  <a:srgbClr val="000066"/>
                </a:solidFill>
                <a:latin typeface="Arial" pitchFamily="34" charset="0"/>
              </a:defRPr>
            </a:lvl7pPr>
            <a:lvl8pPr marL="3429000" indent="-228600" algn="ctr" eaLnBrk="0" fontAlgn="base" hangingPunct="0">
              <a:spcBef>
                <a:spcPct val="0"/>
              </a:spcBef>
              <a:spcAft>
                <a:spcPct val="0"/>
              </a:spcAft>
              <a:defRPr sz="1200" b="1">
                <a:solidFill>
                  <a:srgbClr val="000066"/>
                </a:solidFill>
                <a:latin typeface="Arial" pitchFamily="34" charset="0"/>
              </a:defRPr>
            </a:lvl8pPr>
            <a:lvl9pPr marL="3886200" indent="-228600" algn="ctr" eaLnBrk="0" fontAlgn="base" hangingPunct="0">
              <a:spcBef>
                <a:spcPct val="0"/>
              </a:spcBef>
              <a:spcAft>
                <a:spcPct val="0"/>
              </a:spcAft>
              <a:defRPr sz="1200" b="1">
                <a:solidFill>
                  <a:srgbClr val="000066"/>
                </a:solidFill>
                <a:latin typeface="Arial" pitchFamily="34" charset="0"/>
              </a:defRPr>
            </a:lvl9pPr>
          </a:lstStyle>
          <a:p>
            <a:pPr algn="just" eaLnBrk="1" hangingPunct="1"/>
            <a:r>
              <a:rPr lang="en-US" sz="1100">
                <a:solidFill>
                  <a:srgbClr val="000099"/>
                </a:solidFill>
              </a:rPr>
              <a:t>Local &amp; international; Customized and Public Trainings; On a wide range of topics: HR, labor law, OSH, first aid, leadership, hard &amp; soft skills. </a:t>
            </a:r>
            <a:endParaRPr lang="en-US" sz="1100"/>
          </a:p>
        </p:txBody>
      </p:sp>
      <p:sp>
        <p:nvSpPr>
          <p:cNvPr id="9" name="TextBox 8"/>
          <p:cNvSpPr txBox="1"/>
          <p:nvPr/>
        </p:nvSpPr>
        <p:spPr>
          <a:xfrm>
            <a:off x="244475" y="1752600"/>
            <a:ext cx="1676400" cy="1446213"/>
          </a:xfrm>
          <a:prstGeom prst="rect">
            <a:avLst/>
          </a:prstGeom>
          <a:noFill/>
        </p:spPr>
        <p:txBody>
          <a:bodyPr>
            <a:spAutoFit/>
          </a:bodyPr>
          <a:lstStyle/>
          <a:p>
            <a:pPr algn="just" fontAlgn="auto">
              <a:spcAft>
                <a:spcPts val="0"/>
              </a:spcAft>
              <a:buClr>
                <a:schemeClr val="accent3"/>
              </a:buClr>
              <a:buFont typeface="Wingdings" pitchFamily="2" charset="2"/>
              <a:buNone/>
              <a:defRPr/>
            </a:pPr>
            <a:r>
              <a:rPr lang="en-US" sz="1100" dirty="0">
                <a:solidFill>
                  <a:srgbClr val="000099"/>
                </a:solidFill>
                <a:latin typeface="Calibri" pitchFamily="34" charset="0"/>
              </a:rPr>
              <a:t>updates its members in timely manner on new laws &amp; regulations and relevant news;  advise them how those affect their business; and advise them how to implement the laws.</a:t>
            </a:r>
          </a:p>
        </p:txBody>
      </p:sp>
      <p:sp>
        <p:nvSpPr>
          <p:cNvPr id="20486" name="TextBox 9"/>
          <p:cNvSpPr txBox="1">
            <a:spLocks noChangeArrowheads="1"/>
          </p:cNvSpPr>
          <p:nvPr/>
        </p:nvSpPr>
        <p:spPr bwMode="auto">
          <a:xfrm>
            <a:off x="5029200" y="1287463"/>
            <a:ext cx="25146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rgbClr val="000066"/>
                </a:solidFill>
                <a:latin typeface="Arial" pitchFamily="34" charset="0"/>
              </a:defRPr>
            </a:lvl1pPr>
            <a:lvl2pPr marL="742950" indent="-285750" eaLnBrk="0" hangingPunct="0">
              <a:defRPr sz="1200" b="1">
                <a:solidFill>
                  <a:srgbClr val="000066"/>
                </a:solidFill>
                <a:latin typeface="Arial" pitchFamily="34" charset="0"/>
              </a:defRPr>
            </a:lvl2pPr>
            <a:lvl3pPr marL="1143000" indent="-228600" eaLnBrk="0" hangingPunct="0">
              <a:defRPr sz="1200" b="1">
                <a:solidFill>
                  <a:srgbClr val="000066"/>
                </a:solidFill>
                <a:latin typeface="Arial" pitchFamily="34" charset="0"/>
              </a:defRPr>
            </a:lvl3pPr>
            <a:lvl4pPr marL="1600200" indent="-228600" eaLnBrk="0" hangingPunct="0">
              <a:defRPr sz="1200" b="1">
                <a:solidFill>
                  <a:srgbClr val="000066"/>
                </a:solidFill>
                <a:latin typeface="Arial" pitchFamily="34" charset="0"/>
              </a:defRPr>
            </a:lvl4pPr>
            <a:lvl5pPr marL="2057400" indent="-228600" eaLnBrk="0" hangingPunct="0">
              <a:defRPr sz="1200" b="1">
                <a:solidFill>
                  <a:srgbClr val="000066"/>
                </a:solidFill>
                <a:latin typeface="Arial" pitchFamily="34" charset="0"/>
              </a:defRPr>
            </a:lvl5pPr>
            <a:lvl6pPr marL="2514600" indent="-228600" algn="ctr" eaLnBrk="0" fontAlgn="base" hangingPunct="0">
              <a:spcBef>
                <a:spcPct val="0"/>
              </a:spcBef>
              <a:spcAft>
                <a:spcPct val="0"/>
              </a:spcAft>
              <a:defRPr sz="1200" b="1">
                <a:solidFill>
                  <a:srgbClr val="000066"/>
                </a:solidFill>
                <a:latin typeface="Arial" pitchFamily="34" charset="0"/>
              </a:defRPr>
            </a:lvl6pPr>
            <a:lvl7pPr marL="2971800" indent="-228600" algn="ctr" eaLnBrk="0" fontAlgn="base" hangingPunct="0">
              <a:spcBef>
                <a:spcPct val="0"/>
              </a:spcBef>
              <a:spcAft>
                <a:spcPct val="0"/>
              </a:spcAft>
              <a:defRPr sz="1200" b="1">
                <a:solidFill>
                  <a:srgbClr val="000066"/>
                </a:solidFill>
                <a:latin typeface="Arial" pitchFamily="34" charset="0"/>
              </a:defRPr>
            </a:lvl7pPr>
            <a:lvl8pPr marL="3429000" indent="-228600" algn="ctr" eaLnBrk="0" fontAlgn="base" hangingPunct="0">
              <a:spcBef>
                <a:spcPct val="0"/>
              </a:spcBef>
              <a:spcAft>
                <a:spcPct val="0"/>
              </a:spcAft>
              <a:defRPr sz="1200" b="1">
                <a:solidFill>
                  <a:srgbClr val="000066"/>
                </a:solidFill>
                <a:latin typeface="Arial" pitchFamily="34" charset="0"/>
              </a:defRPr>
            </a:lvl8pPr>
            <a:lvl9pPr marL="3886200" indent="-228600" algn="ctr" eaLnBrk="0" fontAlgn="base" hangingPunct="0">
              <a:spcBef>
                <a:spcPct val="0"/>
              </a:spcBef>
              <a:spcAft>
                <a:spcPct val="0"/>
              </a:spcAft>
              <a:defRPr sz="1200" b="1">
                <a:solidFill>
                  <a:srgbClr val="000066"/>
                </a:solidFill>
                <a:latin typeface="Arial" pitchFamily="34" charset="0"/>
              </a:defRPr>
            </a:lvl9pPr>
          </a:lstStyle>
          <a:p>
            <a:pPr algn="just" eaLnBrk="1" hangingPunct="1"/>
            <a:r>
              <a:rPr lang="en-US" sz="1100">
                <a:solidFill>
                  <a:srgbClr val="000099"/>
                </a:solidFill>
              </a:rPr>
              <a:t>Labor Law implementation&amp; </a:t>
            </a:r>
            <a:r>
              <a:rPr lang="en-US" sz="1100">
                <a:solidFill>
                  <a:srgbClr val="26169A"/>
                </a:solidFill>
              </a:rPr>
              <a:t>consultation with experienced and qualified lawyer and legal specialists;</a:t>
            </a:r>
            <a:endParaRPr lang="en-US" sz="1100"/>
          </a:p>
        </p:txBody>
      </p:sp>
      <p:sp>
        <p:nvSpPr>
          <p:cNvPr id="20487" name="TextBox 10"/>
          <p:cNvSpPr txBox="1">
            <a:spLocks noChangeArrowheads="1"/>
          </p:cNvSpPr>
          <p:nvPr/>
        </p:nvSpPr>
        <p:spPr bwMode="auto">
          <a:xfrm>
            <a:off x="53975" y="3200400"/>
            <a:ext cx="1524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rgbClr val="000066"/>
                </a:solidFill>
                <a:latin typeface="Arial" pitchFamily="34" charset="0"/>
              </a:defRPr>
            </a:lvl1pPr>
            <a:lvl2pPr eaLnBrk="0" hangingPunct="0">
              <a:defRPr sz="1200" b="1">
                <a:solidFill>
                  <a:srgbClr val="000066"/>
                </a:solidFill>
                <a:latin typeface="Arial" pitchFamily="34" charset="0"/>
              </a:defRPr>
            </a:lvl2pPr>
            <a:lvl3pPr marL="1143000" indent="-228600" eaLnBrk="0" hangingPunct="0">
              <a:defRPr sz="1200" b="1">
                <a:solidFill>
                  <a:srgbClr val="000066"/>
                </a:solidFill>
                <a:latin typeface="Arial" pitchFamily="34" charset="0"/>
              </a:defRPr>
            </a:lvl3pPr>
            <a:lvl4pPr marL="1600200" indent="-228600" eaLnBrk="0" hangingPunct="0">
              <a:defRPr sz="1200" b="1">
                <a:solidFill>
                  <a:srgbClr val="000066"/>
                </a:solidFill>
                <a:latin typeface="Arial" pitchFamily="34" charset="0"/>
              </a:defRPr>
            </a:lvl4pPr>
            <a:lvl5pPr marL="2057400" indent="-228600" eaLnBrk="0" hangingPunct="0">
              <a:defRPr sz="1200" b="1">
                <a:solidFill>
                  <a:srgbClr val="000066"/>
                </a:solidFill>
                <a:latin typeface="Arial" pitchFamily="34" charset="0"/>
              </a:defRPr>
            </a:lvl5pPr>
            <a:lvl6pPr marL="2514600" indent="-228600" algn="ctr" eaLnBrk="0" fontAlgn="base" hangingPunct="0">
              <a:spcBef>
                <a:spcPct val="0"/>
              </a:spcBef>
              <a:spcAft>
                <a:spcPct val="0"/>
              </a:spcAft>
              <a:defRPr sz="1200" b="1">
                <a:solidFill>
                  <a:srgbClr val="000066"/>
                </a:solidFill>
                <a:latin typeface="Arial" pitchFamily="34" charset="0"/>
              </a:defRPr>
            </a:lvl6pPr>
            <a:lvl7pPr marL="2971800" indent="-228600" algn="ctr" eaLnBrk="0" fontAlgn="base" hangingPunct="0">
              <a:spcBef>
                <a:spcPct val="0"/>
              </a:spcBef>
              <a:spcAft>
                <a:spcPct val="0"/>
              </a:spcAft>
              <a:defRPr sz="1200" b="1">
                <a:solidFill>
                  <a:srgbClr val="000066"/>
                </a:solidFill>
                <a:latin typeface="Arial" pitchFamily="34" charset="0"/>
              </a:defRPr>
            </a:lvl7pPr>
            <a:lvl8pPr marL="3429000" indent="-228600" algn="ctr" eaLnBrk="0" fontAlgn="base" hangingPunct="0">
              <a:spcBef>
                <a:spcPct val="0"/>
              </a:spcBef>
              <a:spcAft>
                <a:spcPct val="0"/>
              </a:spcAft>
              <a:defRPr sz="1200" b="1">
                <a:solidFill>
                  <a:srgbClr val="000066"/>
                </a:solidFill>
                <a:latin typeface="Arial" pitchFamily="34" charset="0"/>
              </a:defRPr>
            </a:lvl8pPr>
            <a:lvl9pPr marL="3886200" indent="-228600" algn="ctr" eaLnBrk="0" fontAlgn="base" hangingPunct="0">
              <a:spcBef>
                <a:spcPct val="0"/>
              </a:spcBef>
              <a:spcAft>
                <a:spcPct val="0"/>
              </a:spcAft>
              <a:defRPr sz="1200" b="1">
                <a:solidFill>
                  <a:srgbClr val="000066"/>
                </a:solidFill>
                <a:latin typeface="Arial" pitchFamily="34" charset="0"/>
              </a:defRPr>
            </a:lvl9pPr>
          </a:lstStyle>
          <a:p>
            <a:pPr marL="0" lvl="1" algn="just" eaLnBrk="1" hangingPunct="1"/>
            <a:r>
              <a:rPr lang="en-US" sz="1100">
                <a:solidFill>
                  <a:srgbClr val="000099"/>
                </a:solidFill>
                <a:latin typeface="Calibri" pitchFamily="34" charset="0"/>
              </a:rPr>
              <a:t>conducted significant researches relevant to our services: Labor Law Compilation, Guide on Doing Business In Cambodia, Strategic Collective Bargaining: Guide for Employers; Guide on Responsible Transition Management; &amp;Survey Report on Youth &amp; Employment</a:t>
            </a:r>
          </a:p>
          <a:p>
            <a:pPr algn="just" eaLnBrk="1" hangingPunct="1"/>
            <a:endParaRPr lang="en-US" sz="1100"/>
          </a:p>
        </p:txBody>
      </p:sp>
      <p:sp>
        <p:nvSpPr>
          <p:cNvPr id="20488" name="TextBox 11"/>
          <p:cNvSpPr txBox="1">
            <a:spLocks noChangeArrowheads="1"/>
          </p:cNvSpPr>
          <p:nvPr/>
        </p:nvSpPr>
        <p:spPr bwMode="auto">
          <a:xfrm>
            <a:off x="7010400" y="3429000"/>
            <a:ext cx="18288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rgbClr val="000066"/>
                </a:solidFill>
                <a:latin typeface="Arial" pitchFamily="34" charset="0"/>
              </a:defRPr>
            </a:lvl1pPr>
            <a:lvl2pPr marL="742950" indent="-285750" eaLnBrk="0" hangingPunct="0">
              <a:defRPr sz="1200" b="1">
                <a:solidFill>
                  <a:srgbClr val="000066"/>
                </a:solidFill>
                <a:latin typeface="Arial" pitchFamily="34" charset="0"/>
              </a:defRPr>
            </a:lvl2pPr>
            <a:lvl3pPr marL="1143000" indent="-228600" eaLnBrk="0" hangingPunct="0">
              <a:defRPr sz="1200" b="1">
                <a:solidFill>
                  <a:srgbClr val="000066"/>
                </a:solidFill>
                <a:latin typeface="Arial" pitchFamily="34" charset="0"/>
              </a:defRPr>
            </a:lvl3pPr>
            <a:lvl4pPr marL="1600200" indent="-228600" eaLnBrk="0" hangingPunct="0">
              <a:defRPr sz="1200" b="1">
                <a:solidFill>
                  <a:srgbClr val="000066"/>
                </a:solidFill>
                <a:latin typeface="Arial" pitchFamily="34" charset="0"/>
              </a:defRPr>
            </a:lvl4pPr>
            <a:lvl5pPr marL="2057400" indent="-228600" eaLnBrk="0" hangingPunct="0">
              <a:defRPr sz="1200" b="1">
                <a:solidFill>
                  <a:srgbClr val="000066"/>
                </a:solidFill>
                <a:latin typeface="Arial" pitchFamily="34" charset="0"/>
              </a:defRPr>
            </a:lvl5pPr>
            <a:lvl6pPr marL="2514600" indent="-228600" algn="ctr" eaLnBrk="0" fontAlgn="base" hangingPunct="0">
              <a:spcBef>
                <a:spcPct val="0"/>
              </a:spcBef>
              <a:spcAft>
                <a:spcPct val="0"/>
              </a:spcAft>
              <a:defRPr sz="1200" b="1">
                <a:solidFill>
                  <a:srgbClr val="000066"/>
                </a:solidFill>
                <a:latin typeface="Arial" pitchFamily="34" charset="0"/>
              </a:defRPr>
            </a:lvl6pPr>
            <a:lvl7pPr marL="2971800" indent="-228600" algn="ctr" eaLnBrk="0" fontAlgn="base" hangingPunct="0">
              <a:spcBef>
                <a:spcPct val="0"/>
              </a:spcBef>
              <a:spcAft>
                <a:spcPct val="0"/>
              </a:spcAft>
              <a:defRPr sz="1200" b="1">
                <a:solidFill>
                  <a:srgbClr val="000066"/>
                </a:solidFill>
                <a:latin typeface="Arial" pitchFamily="34" charset="0"/>
              </a:defRPr>
            </a:lvl7pPr>
            <a:lvl8pPr marL="3429000" indent="-228600" algn="ctr" eaLnBrk="0" fontAlgn="base" hangingPunct="0">
              <a:spcBef>
                <a:spcPct val="0"/>
              </a:spcBef>
              <a:spcAft>
                <a:spcPct val="0"/>
              </a:spcAft>
              <a:defRPr sz="1200" b="1">
                <a:solidFill>
                  <a:srgbClr val="000066"/>
                </a:solidFill>
                <a:latin typeface="Arial" pitchFamily="34" charset="0"/>
              </a:defRPr>
            </a:lvl8pPr>
            <a:lvl9pPr marL="3886200" indent="-228600" algn="ctr" eaLnBrk="0" fontAlgn="base" hangingPunct="0">
              <a:spcBef>
                <a:spcPct val="0"/>
              </a:spcBef>
              <a:spcAft>
                <a:spcPct val="0"/>
              </a:spcAft>
              <a:defRPr sz="1200" b="1">
                <a:solidFill>
                  <a:srgbClr val="000066"/>
                </a:solidFill>
                <a:latin typeface="Arial" pitchFamily="34" charset="0"/>
              </a:defRPr>
            </a:lvl9pPr>
          </a:lstStyle>
          <a:p>
            <a:pPr algn="just" eaLnBrk="1" hangingPunct="1"/>
            <a:r>
              <a:rPr lang="en-US" sz="1100">
                <a:solidFill>
                  <a:srgbClr val="000099"/>
                </a:solidFill>
                <a:latin typeface="Calibri" pitchFamily="34" charset="0"/>
              </a:rPr>
              <a:t>compliance services to members with very efficient and effective alternatives to help our members comply with Cambodian legal requirements. </a:t>
            </a:r>
          </a:p>
          <a:p>
            <a:pPr algn="just" eaLnBrk="1" hangingPunct="1"/>
            <a:endParaRPr lang="en-US" sz="1100"/>
          </a:p>
        </p:txBody>
      </p:sp>
      <p:sp>
        <p:nvSpPr>
          <p:cNvPr id="20489" name="TextBox 12"/>
          <p:cNvSpPr txBox="1">
            <a:spLocks noChangeArrowheads="1"/>
          </p:cNvSpPr>
          <p:nvPr/>
        </p:nvSpPr>
        <p:spPr bwMode="auto">
          <a:xfrm>
            <a:off x="6553200" y="4953000"/>
            <a:ext cx="22860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rgbClr val="000066"/>
                </a:solidFill>
                <a:latin typeface="Arial" pitchFamily="34" charset="0"/>
              </a:defRPr>
            </a:lvl1pPr>
            <a:lvl2pPr marL="742950" indent="-285750" eaLnBrk="0" hangingPunct="0">
              <a:defRPr sz="1200" b="1">
                <a:solidFill>
                  <a:srgbClr val="000066"/>
                </a:solidFill>
                <a:latin typeface="Arial" pitchFamily="34" charset="0"/>
              </a:defRPr>
            </a:lvl2pPr>
            <a:lvl3pPr marL="1143000" indent="-228600" eaLnBrk="0" hangingPunct="0">
              <a:defRPr sz="1200" b="1">
                <a:solidFill>
                  <a:srgbClr val="000066"/>
                </a:solidFill>
                <a:latin typeface="Arial" pitchFamily="34" charset="0"/>
              </a:defRPr>
            </a:lvl3pPr>
            <a:lvl4pPr marL="1600200" indent="-228600" eaLnBrk="0" hangingPunct="0">
              <a:defRPr sz="1200" b="1">
                <a:solidFill>
                  <a:srgbClr val="000066"/>
                </a:solidFill>
                <a:latin typeface="Arial" pitchFamily="34" charset="0"/>
              </a:defRPr>
            </a:lvl4pPr>
            <a:lvl5pPr marL="2057400" indent="-228600" eaLnBrk="0" hangingPunct="0">
              <a:defRPr sz="1200" b="1">
                <a:solidFill>
                  <a:srgbClr val="000066"/>
                </a:solidFill>
                <a:latin typeface="Arial" pitchFamily="34" charset="0"/>
              </a:defRPr>
            </a:lvl5pPr>
            <a:lvl6pPr marL="2514600" indent="-228600" algn="ctr" eaLnBrk="0" fontAlgn="base" hangingPunct="0">
              <a:spcBef>
                <a:spcPct val="0"/>
              </a:spcBef>
              <a:spcAft>
                <a:spcPct val="0"/>
              </a:spcAft>
              <a:defRPr sz="1200" b="1">
                <a:solidFill>
                  <a:srgbClr val="000066"/>
                </a:solidFill>
                <a:latin typeface="Arial" pitchFamily="34" charset="0"/>
              </a:defRPr>
            </a:lvl6pPr>
            <a:lvl7pPr marL="2971800" indent="-228600" algn="ctr" eaLnBrk="0" fontAlgn="base" hangingPunct="0">
              <a:spcBef>
                <a:spcPct val="0"/>
              </a:spcBef>
              <a:spcAft>
                <a:spcPct val="0"/>
              </a:spcAft>
              <a:defRPr sz="1200" b="1">
                <a:solidFill>
                  <a:srgbClr val="000066"/>
                </a:solidFill>
                <a:latin typeface="Arial" pitchFamily="34" charset="0"/>
              </a:defRPr>
            </a:lvl7pPr>
            <a:lvl8pPr marL="3429000" indent="-228600" algn="ctr" eaLnBrk="0" fontAlgn="base" hangingPunct="0">
              <a:spcBef>
                <a:spcPct val="0"/>
              </a:spcBef>
              <a:spcAft>
                <a:spcPct val="0"/>
              </a:spcAft>
              <a:defRPr sz="1200" b="1">
                <a:solidFill>
                  <a:srgbClr val="000066"/>
                </a:solidFill>
                <a:latin typeface="Arial" pitchFamily="34" charset="0"/>
              </a:defRPr>
            </a:lvl8pPr>
            <a:lvl9pPr marL="3886200" indent="-228600" algn="ctr" eaLnBrk="0" fontAlgn="base" hangingPunct="0">
              <a:spcBef>
                <a:spcPct val="0"/>
              </a:spcBef>
              <a:spcAft>
                <a:spcPct val="0"/>
              </a:spcAft>
              <a:defRPr sz="1200" b="1">
                <a:solidFill>
                  <a:srgbClr val="000066"/>
                </a:solidFill>
                <a:latin typeface="Arial" pitchFamily="34" charset="0"/>
              </a:defRPr>
            </a:lvl9pPr>
          </a:lstStyle>
          <a:p>
            <a:pPr algn="just" eaLnBrk="1" hangingPunct="1"/>
            <a:r>
              <a:rPr lang="en-US" sz="1100">
                <a:solidFill>
                  <a:srgbClr val="000099"/>
                </a:solidFill>
                <a:latin typeface="Calibri" pitchFamily="34" charset="0"/>
              </a:rPr>
              <a:t>HR Club, CAMFEBA-NICC Alumni Network (CAMNICA), Training Dinner Meeting, Speaker Lunch on new laws.. </a:t>
            </a:r>
            <a:endParaRPr lang="en-US" sz="1100"/>
          </a:p>
        </p:txBody>
      </p:sp>
      <p:sp>
        <p:nvSpPr>
          <p:cNvPr id="14" name="TextBox 13"/>
          <p:cNvSpPr txBox="1"/>
          <p:nvPr/>
        </p:nvSpPr>
        <p:spPr>
          <a:xfrm>
            <a:off x="762000" y="5486400"/>
            <a:ext cx="5715000" cy="1030288"/>
          </a:xfrm>
          <a:prstGeom prst="rect">
            <a:avLst/>
          </a:prstGeom>
          <a:noFill/>
        </p:spPr>
        <p:txBody>
          <a:bodyPr>
            <a:spAutoFit/>
          </a:bodyPr>
          <a:lstStyle/>
          <a:p>
            <a:pPr marL="274320" algn="just" fontAlgn="auto">
              <a:spcAft>
                <a:spcPts val="0"/>
              </a:spcAft>
              <a:buClr>
                <a:schemeClr val="accent3"/>
              </a:buClr>
              <a:buFont typeface="Wingdings" pitchFamily="2" charset="2"/>
              <a:buNone/>
              <a:defRPr/>
            </a:pPr>
            <a:r>
              <a:rPr lang="en-US" sz="1000" dirty="0">
                <a:solidFill>
                  <a:srgbClr val="000099"/>
                </a:solidFill>
                <a:latin typeface="Calibri" pitchFamily="34" charset="0"/>
              </a:rPr>
              <a:t>CAMFEBA </a:t>
            </a:r>
            <a:r>
              <a:rPr lang="en-US" sz="1100" dirty="0">
                <a:solidFill>
                  <a:srgbClr val="000099"/>
                </a:solidFill>
                <a:latin typeface="Calibri" pitchFamily="34" charset="0"/>
              </a:rPr>
              <a:t>voices up </a:t>
            </a:r>
            <a:r>
              <a:rPr lang="en-US" sz="1000" dirty="0">
                <a:solidFill>
                  <a:srgbClr val="000099"/>
                </a:solidFill>
                <a:latin typeface="Calibri" pitchFamily="34" charset="0"/>
              </a:rPr>
              <a:t>our members who are of business and employers, app. 2000, and CAMFEBA is an active member of key committees and groups of Cambodian government as well as of international organizations. CAMFEBA has successfully lobbied the government to Reduce the night-shift rate from 200% to 150% of the daily rate;  Reduce the NSSF contribution rate from 1.6% to 0.8% of the workers’ wages to be contributed by you; Draft the Trade Union Law</a:t>
            </a:r>
          </a:p>
          <a:p>
            <a:pPr algn="just">
              <a:defRPr/>
            </a:pPr>
            <a:endParaRPr lang="en-US" sz="1000" dirty="0"/>
          </a:p>
        </p:txBody>
      </p:sp>
    </p:spTree>
    <p:extLst>
      <p:ext uri="{BB962C8B-B14F-4D97-AF65-F5344CB8AC3E}">
        <p14:creationId xmlns:p14="http://schemas.microsoft.com/office/powerpoint/2010/main" val="1675670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152400" y="1523999"/>
            <a:ext cx="5562600" cy="3429001"/>
          </a:xfrm>
        </p:spPr>
        <p:txBody>
          <a:bodyPr>
            <a:noAutofit/>
          </a:bodyPr>
          <a:lstStyle/>
          <a:p>
            <a:pPr marL="274320" indent="-274320" algn="just" eaLnBrk="1" fontAlgn="auto" hangingPunct="1">
              <a:spcAft>
                <a:spcPts val="0"/>
              </a:spcAft>
              <a:buClr>
                <a:schemeClr val="accent3"/>
              </a:buClr>
              <a:buFont typeface="Wingdings" pitchFamily="2" charset="2"/>
              <a:buNone/>
              <a:defRPr/>
            </a:pPr>
            <a:r>
              <a:rPr lang="en-US" sz="800" dirty="0" smtClean="0">
                <a:solidFill>
                  <a:srgbClr val="000099"/>
                </a:solidFill>
              </a:rPr>
              <a:t>CAMFEBA has conducted significant researches relevant to our services. CAMFEBA has developed publications such as:</a:t>
            </a:r>
          </a:p>
          <a:p>
            <a:pPr marL="640080" lvl="1" indent="-246888" algn="just" eaLnBrk="1" fontAlgn="auto" hangingPunct="1">
              <a:spcAft>
                <a:spcPts val="0"/>
              </a:spcAft>
              <a:buFont typeface="Arial" pitchFamily="34" charset="0"/>
              <a:buAutoNum type="arabicPeriod"/>
              <a:defRPr/>
            </a:pPr>
            <a:r>
              <a:rPr lang="en-US" sz="800" dirty="0" smtClean="0">
                <a:solidFill>
                  <a:srgbClr val="000099"/>
                </a:solidFill>
              </a:rPr>
              <a:t>Guide on NSSF</a:t>
            </a:r>
          </a:p>
          <a:p>
            <a:pPr marL="640080" lvl="1" indent="-246888" eaLnBrk="1" fontAlgn="auto" hangingPunct="1">
              <a:spcAft>
                <a:spcPts val="0"/>
              </a:spcAft>
              <a:buFont typeface="Arial" pitchFamily="34" charset="0"/>
              <a:buAutoNum type="arabicPeriod"/>
              <a:defRPr/>
            </a:pPr>
            <a:r>
              <a:rPr lang="en-US" sz="800" dirty="0" smtClean="0">
                <a:solidFill>
                  <a:srgbClr val="000099"/>
                </a:solidFill>
              </a:rPr>
              <a:t>Strategic Collective Bargaining: Guide for Employers</a:t>
            </a:r>
          </a:p>
          <a:p>
            <a:pPr marL="640080" lvl="1" indent="-246888" algn="just" eaLnBrk="1" fontAlgn="auto" hangingPunct="1">
              <a:spcAft>
                <a:spcPts val="0"/>
              </a:spcAft>
              <a:buFont typeface="Arial" pitchFamily="34" charset="0"/>
              <a:buAutoNum type="arabicPeriod"/>
              <a:defRPr/>
            </a:pPr>
            <a:r>
              <a:rPr lang="en-US" sz="800" dirty="0" smtClean="0">
                <a:solidFill>
                  <a:srgbClr val="000099"/>
                </a:solidFill>
              </a:rPr>
              <a:t>Guide on Responsible Transition Management</a:t>
            </a:r>
          </a:p>
          <a:p>
            <a:pPr marL="640080" lvl="1" indent="-246888" algn="just" eaLnBrk="1" fontAlgn="auto" hangingPunct="1">
              <a:spcAft>
                <a:spcPts val="0"/>
              </a:spcAft>
              <a:buFont typeface="Arial" pitchFamily="34" charset="0"/>
              <a:buAutoNum type="arabicPeriod"/>
              <a:defRPr/>
            </a:pPr>
            <a:r>
              <a:rPr lang="en-US" sz="900" b="1" dirty="0" smtClean="0">
                <a:solidFill>
                  <a:srgbClr val="FF0000"/>
                </a:solidFill>
              </a:rPr>
              <a:t>Survey Report on Youth &amp; Employment</a:t>
            </a:r>
          </a:p>
          <a:p>
            <a:pPr marL="640080" lvl="1" indent="-246888" algn="just" eaLnBrk="1" fontAlgn="auto" hangingPunct="1">
              <a:spcAft>
                <a:spcPts val="0"/>
              </a:spcAft>
              <a:buFont typeface="Arial" pitchFamily="34" charset="0"/>
              <a:buAutoNum type="arabicPeriod"/>
              <a:defRPr/>
            </a:pPr>
            <a:r>
              <a:rPr lang="en-US" sz="800" dirty="0" smtClean="0">
                <a:solidFill>
                  <a:srgbClr val="000099"/>
                </a:solidFill>
              </a:rPr>
              <a:t>Guide on Doing Business In Cambodia</a:t>
            </a:r>
          </a:p>
          <a:p>
            <a:pPr marL="640080" lvl="1" indent="-246888" algn="just">
              <a:buFont typeface="Arial" pitchFamily="34" charset="0"/>
              <a:buAutoNum type="arabicPeriod"/>
              <a:defRPr/>
            </a:pPr>
            <a:r>
              <a:rPr lang="en-US" sz="800" dirty="0" smtClean="0">
                <a:solidFill>
                  <a:srgbClr val="000099"/>
                </a:solidFill>
              </a:rPr>
              <a:t>Enabling </a:t>
            </a:r>
            <a:r>
              <a:rPr lang="en-US" sz="800" dirty="0">
                <a:solidFill>
                  <a:srgbClr val="000099"/>
                </a:solidFill>
              </a:rPr>
              <a:t>Environment for Sustainable Enterprises</a:t>
            </a:r>
          </a:p>
          <a:p>
            <a:pPr marL="640080" lvl="1" indent="-246888" algn="just">
              <a:buFont typeface="Arial" pitchFamily="34" charset="0"/>
              <a:buAutoNum type="arabicPeriod"/>
              <a:defRPr/>
            </a:pPr>
            <a:r>
              <a:rPr lang="en-US" sz="800" dirty="0">
                <a:solidFill>
                  <a:srgbClr val="000099"/>
                </a:solidFill>
              </a:rPr>
              <a:t>Pathways to Prosperity</a:t>
            </a:r>
          </a:p>
          <a:p>
            <a:pPr marL="640080" lvl="1" indent="-246888" algn="just">
              <a:buFont typeface="Arial" pitchFamily="34" charset="0"/>
              <a:buAutoNum type="arabicPeriod"/>
              <a:defRPr/>
            </a:pPr>
            <a:r>
              <a:rPr lang="en-US" sz="800" dirty="0">
                <a:solidFill>
                  <a:srgbClr val="000099"/>
                </a:solidFill>
              </a:rPr>
              <a:t>A Practical Guide Book for Effective Employers</a:t>
            </a:r>
          </a:p>
          <a:p>
            <a:pPr marL="640080" lvl="1" indent="-246888" algn="just">
              <a:buFont typeface="Arial" pitchFamily="34" charset="0"/>
              <a:buAutoNum type="arabicPeriod"/>
              <a:defRPr/>
            </a:pPr>
            <a:r>
              <a:rPr lang="en-US" sz="800" dirty="0">
                <a:solidFill>
                  <a:srgbClr val="000099"/>
                </a:solidFill>
              </a:rPr>
              <a:t>Essential Guide for Investors</a:t>
            </a:r>
          </a:p>
          <a:p>
            <a:pPr marL="640080" lvl="1" indent="-246888" algn="just">
              <a:buFont typeface="Arial" pitchFamily="34" charset="0"/>
              <a:buAutoNum type="arabicPeriod"/>
              <a:defRPr/>
            </a:pPr>
            <a:r>
              <a:rPr lang="en-US" sz="800" dirty="0">
                <a:solidFill>
                  <a:srgbClr val="000099"/>
                </a:solidFill>
              </a:rPr>
              <a:t>Compilation </a:t>
            </a:r>
            <a:r>
              <a:rPr lang="en-US" sz="800" dirty="0" err="1">
                <a:solidFill>
                  <a:srgbClr val="000099"/>
                </a:solidFill>
              </a:rPr>
              <a:t>Labour</a:t>
            </a:r>
            <a:r>
              <a:rPr lang="en-US" sz="800" dirty="0">
                <a:solidFill>
                  <a:srgbClr val="000099"/>
                </a:solidFill>
              </a:rPr>
              <a:t> Law (1997-2011</a:t>
            </a:r>
            <a:r>
              <a:rPr lang="en-US" sz="800" dirty="0" smtClean="0">
                <a:solidFill>
                  <a:srgbClr val="000099"/>
                </a:solidFill>
              </a:rPr>
              <a:t>)</a:t>
            </a:r>
          </a:p>
          <a:p>
            <a:pPr marL="640080" lvl="1" indent="-246888" algn="just">
              <a:buFont typeface="Arial" pitchFamily="34" charset="0"/>
              <a:buAutoNum type="arabicPeriod"/>
              <a:defRPr/>
            </a:pPr>
            <a:r>
              <a:rPr lang="en-GB" sz="1000" b="1" dirty="0">
                <a:solidFill>
                  <a:srgbClr val="FF0000"/>
                </a:solidFill>
              </a:rPr>
              <a:t>Enterprise-based youth employment policies, strategies and </a:t>
            </a:r>
            <a:r>
              <a:rPr lang="en-GB" sz="1000" b="1" dirty="0" smtClean="0">
                <a:solidFill>
                  <a:srgbClr val="FF0000"/>
                </a:solidFill>
              </a:rPr>
              <a:t>programmes</a:t>
            </a:r>
            <a:endParaRPr lang="en-US" sz="800" b="1" dirty="0">
              <a:solidFill>
                <a:srgbClr val="FF0000"/>
              </a:solidFill>
            </a:endParaRPr>
          </a:p>
          <a:p>
            <a:pPr marL="640080" lvl="1" indent="-246888" algn="just">
              <a:buFont typeface="Arial" pitchFamily="34" charset="0"/>
              <a:buAutoNum type="arabicPeriod"/>
              <a:defRPr/>
            </a:pPr>
            <a:r>
              <a:rPr lang="en-US" sz="900" b="1" dirty="0">
                <a:solidFill>
                  <a:srgbClr val="FF0000"/>
                </a:solidFill>
              </a:rPr>
              <a:t>Guide for the Preparation of National Action Plans on Youth Employment</a:t>
            </a:r>
          </a:p>
          <a:p>
            <a:pPr marL="640080" lvl="1" indent="-246888" algn="just">
              <a:buFont typeface="Arial" pitchFamily="34" charset="0"/>
              <a:buAutoNum type="arabicPeriod"/>
              <a:defRPr/>
            </a:pPr>
            <a:r>
              <a:rPr lang="en-US" sz="900" b="1" dirty="0">
                <a:solidFill>
                  <a:srgbClr val="FF0000"/>
                </a:solidFill>
              </a:rPr>
              <a:t>The Joining Forces with Young </a:t>
            </a:r>
            <a:r>
              <a:rPr lang="en-US" sz="900" b="1" dirty="0" smtClean="0">
                <a:solidFill>
                  <a:srgbClr val="FF0000"/>
                </a:solidFill>
              </a:rPr>
              <a:t>People</a:t>
            </a:r>
          </a:p>
          <a:p>
            <a:pPr marL="640080" lvl="1" indent="-246888" algn="just">
              <a:buFont typeface="Arial" pitchFamily="34" charset="0"/>
              <a:buAutoNum type="arabicPeriod"/>
              <a:defRPr/>
            </a:pPr>
            <a:r>
              <a:rPr lang="en-US" sz="800" dirty="0" smtClean="0">
                <a:solidFill>
                  <a:srgbClr val="000099"/>
                </a:solidFill>
              </a:rPr>
              <a:t>Position Paper  on  </a:t>
            </a:r>
            <a:r>
              <a:rPr lang="en-US" sz="800" dirty="0">
                <a:solidFill>
                  <a:srgbClr val="000099"/>
                </a:solidFill>
              </a:rPr>
              <a:t>Cambodian’s Trade Union Law &amp; Minimum </a:t>
            </a:r>
            <a:r>
              <a:rPr lang="en-US" sz="800" dirty="0" smtClean="0">
                <a:solidFill>
                  <a:srgbClr val="000099"/>
                </a:solidFill>
              </a:rPr>
              <a:t>Wage</a:t>
            </a:r>
          </a:p>
          <a:p>
            <a:pPr marL="640080" lvl="1" indent="-246888" algn="just">
              <a:buFont typeface="Arial" pitchFamily="34" charset="0"/>
              <a:buAutoNum type="arabicPeriod"/>
              <a:defRPr/>
            </a:pPr>
            <a:r>
              <a:rPr lang="en-US" sz="900" b="1" dirty="0" smtClean="0">
                <a:solidFill>
                  <a:srgbClr val="FF0000"/>
                </a:solidFill>
              </a:rPr>
              <a:t>Booklets on career tips, adjusting at workplace, and legal tips (with NEA</a:t>
            </a:r>
            <a:r>
              <a:rPr lang="en-US" sz="800" b="1" dirty="0" smtClean="0">
                <a:solidFill>
                  <a:srgbClr val="FF0000"/>
                </a:solidFill>
              </a:rPr>
              <a:t>)</a:t>
            </a:r>
            <a:endParaRPr lang="en-US" sz="800" b="1" dirty="0">
              <a:solidFill>
                <a:srgbClr val="FF0000"/>
              </a:solidFill>
            </a:endParaRPr>
          </a:p>
          <a:p>
            <a:pPr marL="0" indent="0" eaLnBrk="1" fontAlgn="auto" hangingPunct="1">
              <a:spcAft>
                <a:spcPts val="0"/>
              </a:spcAft>
              <a:buClr>
                <a:schemeClr val="accent3"/>
              </a:buClr>
              <a:buNone/>
              <a:defRPr/>
            </a:pPr>
            <a:endParaRPr lang="en-US" sz="700" dirty="0" smtClean="0"/>
          </a:p>
          <a:p>
            <a:pPr marL="0" indent="0" eaLnBrk="1" fontAlgn="auto" hangingPunct="1">
              <a:spcAft>
                <a:spcPts val="0"/>
              </a:spcAft>
              <a:buClr>
                <a:schemeClr val="accent3"/>
              </a:buClr>
              <a:buNone/>
              <a:defRPr/>
            </a:pPr>
            <a:r>
              <a:rPr lang="en-US" sz="900" dirty="0" smtClean="0">
                <a:solidFill>
                  <a:schemeClr val="tx2"/>
                </a:solidFill>
              </a:rPr>
              <a:t>ILO Publication related to youth employment</a:t>
            </a:r>
          </a:p>
          <a:p>
            <a:pPr marL="274320" indent="-274320">
              <a:buClr>
                <a:schemeClr val="accent3"/>
              </a:buClr>
              <a:buFont typeface="Wingdings 2"/>
              <a:buChar char=""/>
              <a:defRPr/>
            </a:pPr>
            <a:r>
              <a:rPr lang="en-GB" sz="800" b="1" i="1" dirty="0">
                <a:solidFill>
                  <a:srgbClr val="FF0000"/>
                </a:solidFill>
              </a:rPr>
              <a:t>Meeting the Youth Employment Challenges: A  Guide for Employers</a:t>
            </a:r>
            <a:r>
              <a:rPr lang="en-GB" sz="1050" b="1" i="1" dirty="0">
                <a:solidFill>
                  <a:srgbClr val="FF0000"/>
                </a:solidFill>
              </a:rPr>
              <a:t> </a:t>
            </a:r>
          </a:p>
          <a:p>
            <a:pPr marL="0" indent="0" eaLnBrk="1" fontAlgn="auto" hangingPunct="1">
              <a:spcAft>
                <a:spcPts val="0"/>
              </a:spcAft>
              <a:buClr>
                <a:schemeClr val="accent3"/>
              </a:buClr>
              <a:buNone/>
              <a:defRPr/>
            </a:pPr>
            <a:endParaRPr lang="en-US" sz="700" dirty="0" smtClean="0"/>
          </a:p>
        </p:txBody>
      </p:sp>
      <p:pic>
        <p:nvPicPr>
          <p:cNvPr id="21509" name="Picture 4" descr="P:\2011\CAMFEBA\6. IT\Publication Soft\camfeba books\Book\img\Khmer co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2075" y="1535113"/>
            <a:ext cx="1135063"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5" descr="P:\2011\CAMFEBA\6. IT\Publication Soft\camfeba books\Book\img\Khmer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5550" y="3142778"/>
            <a:ext cx="9779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descr="P:\2011\CAMFEBA\6. IT\Publication Soft\camfeba books\Book\img\English.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4648200"/>
            <a:ext cx="116522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8" descr="P:\2011\CAMFEBA\6. IT\Publication Soft\camfeba books\Book\img\Khmer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76400" y="4724400"/>
            <a:ext cx="108585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descr="P:\2011\CAMFEBA\6. IT\Publication Soft\camfeba books\Book\img\Khmer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4738688"/>
            <a:ext cx="11318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0" descr="P:\2011\CAMFEBA\6. IT\scan000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91000" y="4872038"/>
            <a:ext cx="1033463" cy="145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838200"/>
            <a:ext cx="8229600" cy="1143000"/>
          </a:xfrm>
        </p:spPr>
        <p:txBody>
          <a:bodyPr>
            <a:normAutofit fontScale="90000"/>
          </a:bodyPr>
          <a:lstStyle/>
          <a:p>
            <a:pPr algn="r" eaLnBrk="1" hangingPunct="1">
              <a:defRPr/>
            </a:pPr>
            <a:r>
              <a:rPr lang="en-US" sz="3600" dirty="0">
                <a:solidFill>
                  <a:srgbClr val="FF0000"/>
                </a:solidFill>
                <a:effectLst>
                  <a:outerShdw blurRad="38100" dist="38100" dir="2700000" algn="tl">
                    <a:srgbClr val="000000">
                      <a:alpha val="43137"/>
                    </a:srgbClr>
                  </a:outerShdw>
                </a:effectLst>
              </a:rPr>
              <a:t>Research &amp; Publications</a:t>
            </a:r>
            <a:br>
              <a:rPr lang="en-US" sz="3600" dirty="0">
                <a:solidFill>
                  <a:srgbClr val="FF0000"/>
                </a:solidFill>
                <a:effectLst>
                  <a:outerShdw blurRad="38100" dist="38100" dir="2700000" algn="tl">
                    <a:srgbClr val="000000">
                      <a:alpha val="43137"/>
                    </a:srgbClr>
                  </a:outerShdw>
                </a:effectLst>
              </a:rPr>
            </a:br>
            <a:endParaRPr lang="en-US" sz="3600" dirty="0">
              <a:solidFill>
                <a:srgbClr val="FF0000"/>
              </a:solidFill>
              <a:effectLst>
                <a:outerShdw blurRad="38100" dist="38100" dir="2700000" algn="tl">
                  <a:srgbClr val="000000">
                    <a:alpha val="43137"/>
                  </a:srgbClr>
                </a:outerShdw>
              </a:effectLst>
            </a:endParaRPr>
          </a:p>
        </p:txBody>
      </p:sp>
      <p:pic>
        <p:nvPicPr>
          <p:cNvPr id="2151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5413" y="4895850"/>
            <a:ext cx="1169987" cy="165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54715">
            <a:off x="5397500" y="4827588"/>
            <a:ext cx="1016000" cy="144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2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02575" y="3200400"/>
            <a:ext cx="8572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21" name="Picture 4" descr="msoE6CA9"/>
          <p:cNvPicPr>
            <a:picLocks noChangeAspect="1" noChangeArrowheads="1"/>
          </p:cNvPicPr>
          <p:nvPr/>
        </p:nvPicPr>
        <p:blipFill>
          <a:blip r:embed="rId13">
            <a:extLst>
              <a:ext uri="{28A0092B-C50C-407E-A947-70E740481C1C}">
                <a14:useLocalDpi xmlns:a14="http://schemas.microsoft.com/office/drawing/2010/main" val="0"/>
              </a:ext>
            </a:extLst>
          </a:blip>
          <a:srcRect l="2132" r="1054" b="742"/>
          <a:stretch>
            <a:fillRect/>
          </a:stretch>
        </p:blipFill>
        <p:spPr bwMode="auto">
          <a:xfrm>
            <a:off x="6493228" y="1455265"/>
            <a:ext cx="76676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1522" name="Object 6"/>
          <p:cNvGraphicFramePr>
            <a:graphicFrameLocks noChangeAspect="1"/>
          </p:cNvGraphicFramePr>
          <p:nvPr>
            <p:extLst>
              <p:ext uri="{D42A27DB-BD31-4B8C-83A1-F6EECF244321}">
                <p14:modId xmlns:p14="http://schemas.microsoft.com/office/powerpoint/2010/main" val="171058145"/>
              </p:ext>
            </p:extLst>
          </p:nvPr>
        </p:nvGraphicFramePr>
        <p:xfrm>
          <a:off x="6728893" y="4629150"/>
          <a:ext cx="762000" cy="1714500"/>
        </p:xfrm>
        <a:graphic>
          <a:graphicData uri="http://schemas.openxmlformats.org/presentationml/2006/ole">
            <mc:AlternateContent xmlns:mc="http://schemas.openxmlformats.org/markup-compatibility/2006">
              <mc:Choice xmlns:v="urn:schemas-microsoft-com:vml" Requires="v">
                <p:oleObj spid="_x0000_s3122" name="Acrobat Document" r:id="rId14" imgW="6637320" imgH="9438480" progId="AcroExch.Document.7">
                  <p:embed/>
                </p:oleObj>
              </mc:Choice>
              <mc:Fallback>
                <p:oleObj name="Acrobat Document" r:id="rId14" imgW="6637320" imgH="9438480" progId="AcroExch.Document.7">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28893" y="4629150"/>
                        <a:ext cx="762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8688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US" dirty="0" smtClean="0"/>
              <a:t/>
            </a:r>
            <a:br>
              <a:rPr lang="en-US" dirty="0" smtClean="0"/>
            </a:br>
            <a:r>
              <a:rPr lang="en-US" dirty="0" smtClean="0"/>
              <a:t/>
            </a:r>
            <a:br>
              <a:rPr lang="en-US" dirty="0" smtClean="0"/>
            </a:br>
            <a:r>
              <a:rPr lang="en-US" sz="4000" dirty="0" smtClean="0">
                <a:solidFill>
                  <a:srgbClr val="FF0000"/>
                </a:solidFill>
                <a:effectLst>
                  <a:outerShdw blurRad="38100" dist="38100" dir="2700000" algn="tl">
                    <a:srgbClr val="000000">
                      <a:alpha val="43137"/>
                    </a:srgbClr>
                  </a:outerShdw>
                </a:effectLst>
              </a:rPr>
              <a:t>2</a:t>
            </a:r>
            <a:r>
              <a:rPr lang="en-US" sz="4000" dirty="0">
                <a:solidFill>
                  <a:srgbClr val="FF0000"/>
                </a:solidFill>
                <a:effectLst>
                  <a:outerShdw blurRad="38100" dist="38100" dir="2700000" algn="tl">
                    <a:srgbClr val="000000">
                      <a:alpha val="43137"/>
                    </a:srgbClr>
                  </a:outerShdw>
                </a:effectLst>
              </a:rPr>
              <a:t>. </a:t>
            </a:r>
            <a:r>
              <a:rPr lang="en-US" sz="4000" dirty="0" smtClean="0">
                <a:solidFill>
                  <a:srgbClr val="FF0000"/>
                </a:solidFill>
                <a:effectLst>
                  <a:outerShdw blurRad="38100" dist="38100" dir="2700000" algn="tl">
                    <a:srgbClr val="000000">
                      <a:alpha val="43137"/>
                    </a:srgbClr>
                  </a:outerShdw>
                </a:effectLst>
              </a:rPr>
              <a:t>Overview of youth employment</a:t>
            </a:r>
            <a:endParaRPr lang="en-US" sz="40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798637"/>
            <a:ext cx="8229600" cy="4525963"/>
          </a:xfrm>
        </p:spPr>
        <p:txBody>
          <a:bodyPr>
            <a:normAutofit fontScale="77500" lnSpcReduction="20000"/>
          </a:bodyPr>
          <a:lstStyle/>
          <a:p>
            <a:pPr marL="0" indent="0">
              <a:buNone/>
            </a:pPr>
            <a:r>
              <a:rPr lang="en-US" sz="2800" i="1" dirty="0"/>
              <a:t>(Pathways to </a:t>
            </a:r>
            <a:r>
              <a:rPr lang="en-US" sz="2800" i="1" dirty="0" smtClean="0"/>
              <a:t>Prosperity, Business Vision 2020, 2014 </a:t>
            </a:r>
            <a:r>
              <a:rPr lang="en-US" sz="2800" i="1" dirty="0" smtClean="0"/>
              <a:t>)</a:t>
            </a:r>
          </a:p>
          <a:p>
            <a:r>
              <a:rPr lang="en-US" dirty="0" smtClean="0"/>
              <a:t>found that 75</a:t>
            </a:r>
            <a:r>
              <a:rPr lang="en-US" dirty="0" smtClean="0"/>
              <a:t>% firms feel that skill shortages are negatively impacting firm’s </a:t>
            </a:r>
            <a:r>
              <a:rPr lang="en-US" dirty="0" smtClean="0"/>
              <a:t>growth</a:t>
            </a:r>
          </a:p>
          <a:p>
            <a:pPr marL="0" indent="0">
              <a:buNone/>
            </a:pPr>
            <a:endParaRPr lang="en-US" dirty="0" smtClean="0"/>
          </a:p>
          <a:p>
            <a:r>
              <a:rPr lang="en-US" dirty="0"/>
              <a:t>The most significant challenges cited by unemployed youth were their lack of work experience (27.4 per cent) and their insufficient level of education/training (17.1 per cent). </a:t>
            </a:r>
            <a:endParaRPr lang="en-US" dirty="0" smtClean="0"/>
          </a:p>
          <a:p>
            <a:endParaRPr lang="en-US" dirty="0" smtClean="0"/>
          </a:p>
          <a:p>
            <a:r>
              <a:rPr lang="en-US" dirty="0"/>
              <a:t>Many youth took the self-employment route involuntarily, either because it was required by the family or because they had been unable to find a wage or salaried job. </a:t>
            </a:r>
          </a:p>
          <a:p>
            <a:endParaRPr lang="en-US" dirty="0" smtClean="0"/>
          </a:p>
          <a:p>
            <a:endParaRPr lang="en-US" dirty="0"/>
          </a:p>
          <a:p>
            <a:endParaRPr lang="en-US" dirty="0" smtClean="0"/>
          </a:p>
        </p:txBody>
      </p:sp>
    </p:spTree>
    <p:extLst>
      <p:ext uri="{BB962C8B-B14F-4D97-AF65-F5344CB8AC3E}">
        <p14:creationId xmlns:p14="http://schemas.microsoft.com/office/powerpoint/2010/main" val="4021107220"/>
      </p:ext>
    </p:extLst>
  </p:cSld>
  <p:clrMapOvr>
    <a:masterClrMapping/>
  </p:clrMapOvr>
</p:sld>
</file>

<file path=ppt/theme/theme1.xml><?xml version="1.0" encoding="utf-8"?>
<a:theme xmlns:a="http://schemas.openxmlformats.org/drawingml/2006/main" name="New Template Slid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Template Slide Presentation</Template>
  <TotalTime>2541</TotalTime>
  <Words>1622</Words>
  <Application>Microsoft Office PowerPoint</Application>
  <PresentationFormat>On-screen Show (4:3)</PresentationFormat>
  <Paragraphs>230</Paragraphs>
  <Slides>20</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New Template Slide Presentation</vt:lpstr>
      <vt:lpstr>Acrobat Document</vt:lpstr>
      <vt:lpstr>   Fostering learning outcomes for better University-Business Linkage  2nd SHARE/MoEYS National Workshop on the impact of qualifications frameworks and learning outcomes on higher education in ASEAN 19-20 July 2016, Siem Reap, Cambodia  Ms. Sophorn Yann AGM </vt:lpstr>
      <vt:lpstr>Outline</vt:lpstr>
      <vt:lpstr>1. Who is CAMFEBA?</vt:lpstr>
      <vt:lpstr>Our Credential…</vt:lpstr>
      <vt:lpstr>CAMFEBA’s Representation in Cambodia</vt:lpstr>
      <vt:lpstr>CAMFEBA’s Representation to the employers in Cambodia at international level</vt:lpstr>
      <vt:lpstr>Our Services</vt:lpstr>
      <vt:lpstr>Research &amp; Publications </vt:lpstr>
      <vt:lpstr>  2. Overview of youth employment</vt:lpstr>
      <vt:lpstr>2. Overview of youth employment </vt:lpstr>
      <vt:lpstr>3. Progressive Responses</vt:lpstr>
      <vt:lpstr>3. Progressive Responses  </vt:lpstr>
      <vt:lpstr>3.2 CAMFEBA Support for Youth Employment Arrangement  </vt:lpstr>
      <vt:lpstr>3.3 CAMFEBA Support in Skill and Education</vt:lpstr>
      <vt:lpstr>Activities Undertaking in 2008 under the Financial Support of Norwegian Government through the ILO</vt:lpstr>
      <vt:lpstr>PowerPoint Presentation</vt:lpstr>
      <vt:lpstr>PowerPoint Presentation</vt:lpstr>
      <vt:lpstr>PowerPoint Presentation</vt:lpstr>
      <vt:lpstr>      Current Project: Raising Awareness and Linking Employment Services with CAMFEBA </vt:lpstr>
      <vt:lpstr>Recommendations</vt:lpstr>
    </vt:vector>
  </TitlesOfParts>
  <Company>CtrlSoft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CAMFEBA  Turn To Us For Industrial Harmony We Represent You Where It Matters Most</dc:title>
  <dc:creator>Window 7</dc:creator>
  <cp:lastModifiedBy>Sophorn Yann</cp:lastModifiedBy>
  <cp:revision>68</cp:revision>
  <dcterms:created xsi:type="dcterms:W3CDTF">2015-08-10T02:02:50Z</dcterms:created>
  <dcterms:modified xsi:type="dcterms:W3CDTF">2016-07-19T17:56:50Z</dcterms:modified>
</cp:coreProperties>
</file>