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721" r:id="rId1"/>
  </p:sldMasterIdLst>
  <p:notesMasterIdLst>
    <p:notesMasterId r:id="rId15"/>
  </p:notesMasterIdLst>
  <p:sldIdLst>
    <p:sldId id="267" r:id="rId2"/>
    <p:sldId id="270" r:id="rId3"/>
    <p:sldId id="269" r:id="rId4"/>
    <p:sldId id="271" r:id="rId5"/>
    <p:sldId id="273" r:id="rId6"/>
    <p:sldId id="274" r:id="rId7"/>
    <p:sldId id="275" r:id="rId8"/>
    <p:sldId id="276" r:id="rId9"/>
    <p:sldId id="272" r:id="rId10"/>
    <p:sldId id="278" r:id="rId11"/>
    <p:sldId id="284" r:id="rId12"/>
    <p:sldId id="281" r:id="rId13"/>
    <p:sldId id="282" r:id="rId1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01968C0B-C276-41C6-8BAB-702C1DC71D0A}">
          <p14:sldIdLst>
            <p14:sldId id="267"/>
            <p14:sldId id="270"/>
            <p14:sldId id="269"/>
            <p14:sldId id="271"/>
            <p14:sldId id="273"/>
            <p14:sldId id="274"/>
            <p14:sldId id="275"/>
            <p14:sldId id="276"/>
          </p14:sldIdLst>
        </p14:section>
        <p14:section name="Untitled Section" id="{DDE163F8-BE9C-47A5-9496-B1A85E2D74B4}">
          <p14:sldIdLst>
            <p14:sldId id="272"/>
            <p14:sldId id="278"/>
            <p14:sldId id="284"/>
            <p14:sldId id="281"/>
            <p14:sldId id="282"/>
          </p14:sldIdLst>
        </p14:section>
      </p14:sectionLst>
    </p:ext>
    <p:ext uri="{EFAFB233-063F-42B5-8137-9DF3F51BA10A}">
      <p15:sldGuideLst xmlns:p15="http://schemas.microsoft.com/office/powerpoint/2012/main" xmlns="">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9926" autoAdjust="0"/>
    <p:restoredTop sz="70547" autoAdjust="0"/>
  </p:normalViewPr>
  <p:slideViewPr>
    <p:cSldViewPr snapToGrid="0">
      <p:cViewPr varScale="1">
        <p:scale>
          <a:sx n="63" d="100"/>
          <a:sy n="63" d="100"/>
        </p:scale>
        <p:origin x="-1592" y="-104"/>
      </p:cViewPr>
      <p:guideLst>
        <p:guide orient="horz" pos="2160"/>
        <p:guide pos="384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notesMaster" Target="notesMasters/notesMaster1.xml"/><Relationship Id="rId16" Type="http://schemas.openxmlformats.org/officeDocument/2006/relationships/printerSettings" Target="printerSettings/printerSettings1.bin"/><Relationship Id="rId17" Type="http://schemas.openxmlformats.org/officeDocument/2006/relationships/presProps" Target="presProps.xml"/><Relationship Id="rId18" Type="http://schemas.openxmlformats.org/officeDocument/2006/relationships/viewProps" Target="viewProps.xml"/><Relationship Id="rId19" Type="http://schemas.openxmlformats.org/officeDocument/2006/relationships/theme" Target="theme/theme1.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395720A-C543-40DC-B443-96107FF77B1F}" type="doc">
      <dgm:prSet loTypeId="urn:microsoft.com/office/officeart/2005/8/layout/pyramid1" loCatId="pyramid" qsTypeId="urn:microsoft.com/office/officeart/2005/8/quickstyle/simple1" qsCatId="simple" csTypeId="urn:microsoft.com/office/officeart/2005/8/colors/accent1_2" csCatId="accent1" phldr="1"/>
      <dgm:spPr/>
    </dgm:pt>
    <dgm:pt modelId="{6BD61BD1-C6DF-4848-9F97-BB210A003BF6}">
      <dgm:prSet phldrT="[Text]"/>
      <dgm:spPr>
        <a:solidFill>
          <a:srgbClr val="92D050"/>
        </a:solidFill>
      </dgm:spPr>
      <dgm:t>
        <a:bodyPr/>
        <a:lstStyle/>
        <a:p>
          <a:r>
            <a:rPr lang="en-PH" b="1" dirty="0" smtClean="0"/>
            <a:t>Values – ASEAN identity; TRUST </a:t>
          </a:r>
          <a:endParaRPr lang="en-PH" b="1" dirty="0"/>
        </a:p>
      </dgm:t>
    </dgm:pt>
    <dgm:pt modelId="{65D41A72-5A75-475A-B796-6E4551EFD13A}" type="parTrans" cxnId="{6C492F53-A487-4BF0-A2CF-EC6996EE41BC}">
      <dgm:prSet/>
      <dgm:spPr/>
      <dgm:t>
        <a:bodyPr/>
        <a:lstStyle/>
        <a:p>
          <a:endParaRPr lang="en-PH"/>
        </a:p>
      </dgm:t>
    </dgm:pt>
    <dgm:pt modelId="{56F2A033-6F4E-4181-BCEA-9307F3E267E0}" type="sibTrans" cxnId="{6C492F53-A487-4BF0-A2CF-EC6996EE41BC}">
      <dgm:prSet/>
      <dgm:spPr/>
      <dgm:t>
        <a:bodyPr/>
        <a:lstStyle/>
        <a:p>
          <a:endParaRPr lang="en-PH"/>
        </a:p>
      </dgm:t>
    </dgm:pt>
    <dgm:pt modelId="{F0B61255-8E0E-47F0-B8F1-E5FA9C4DCB1E}">
      <dgm:prSet phldrT="[Text]"/>
      <dgm:spPr>
        <a:solidFill>
          <a:schemeClr val="accent6">
            <a:lumMod val="60000"/>
            <a:lumOff val="40000"/>
          </a:schemeClr>
        </a:solidFill>
      </dgm:spPr>
      <dgm:t>
        <a:bodyPr/>
        <a:lstStyle/>
        <a:p>
          <a:r>
            <a:rPr lang="en-PH" b="1" dirty="0" smtClean="0"/>
            <a:t>Policies:  ASEAN and AEC</a:t>
          </a:r>
          <a:endParaRPr lang="en-PH" b="1" dirty="0"/>
        </a:p>
      </dgm:t>
    </dgm:pt>
    <dgm:pt modelId="{A56D2A20-5EB7-492D-A91B-25DF8E0F804B}" type="parTrans" cxnId="{125B09C4-E20D-4433-9FB1-0BB17AC94FA8}">
      <dgm:prSet/>
      <dgm:spPr/>
      <dgm:t>
        <a:bodyPr/>
        <a:lstStyle/>
        <a:p>
          <a:endParaRPr lang="en-PH"/>
        </a:p>
      </dgm:t>
    </dgm:pt>
    <dgm:pt modelId="{3B8D1F23-09DA-479E-95DF-2F52B6F218BA}" type="sibTrans" cxnId="{125B09C4-E20D-4433-9FB1-0BB17AC94FA8}">
      <dgm:prSet/>
      <dgm:spPr/>
      <dgm:t>
        <a:bodyPr/>
        <a:lstStyle/>
        <a:p>
          <a:endParaRPr lang="en-PH"/>
        </a:p>
      </dgm:t>
    </dgm:pt>
    <dgm:pt modelId="{C07ECDE2-7E53-4069-9160-7C8D7CA54346}">
      <dgm:prSet phldrT="[Text]"/>
      <dgm:spPr>
        <a:solidFill>
          <a:schemeClr val="accent6">
            <a:lumMod val="75000"/>
          </a:schemeClr>
        </a:solidFill>
      </dgm:spPr>
      <dgm:t>
        <a:bodyPr/>
        <a:lstStyle/>
        <a:p>
          <a:r>
            <a:rPr lang="en-PH" b="1" dirty="0" smtClean="0"/>
            <a:t>Programs: HEI harmonization</a:t>
          </a:r>
          <a:r>
            <a:rPr lang="en-PH" dirty="0" smtClean="0"/>
            <a:t>, </a:t>
          </a:r>
          <a:endParaRPr lang="en-PH" dirty="0"/>
        </a:p>
      </dgm:t>
    </dgm:pt>
    <dgm:pt modelId="{B02FF2C5-EE72-40AA-A70C-31A3C25FEA58}" type="parTrans" cxnId="{5926948D-CC9E-4A1E-B824-0A74615DEE7C}">
      <dgm:prSet/>
      <dgm:spPr/>
      <dgm:t>
        <a:bodyPr/>
        <a:lstStyle/>
        <a:p>
          <a:endParaRPr lang="en-PH"/>
        </a:p>
      </dgm:t>
    </dgm:pt>
    <dgm:pt modelId="{402246AA-A25E-4DBE-856B-0906B953A96D}" type="sibTrans" cxnId="{5926948D-CC9E-4A1E-B824-0A74615DEE7C}">
      <dgm:prSet/>
      <dgm:spPr/>
      <dgm:t>
        <a:bodyPr/>
        <a:lstStyle/>
        <a:p>
          <a:endParaRPr lang="en-PH"/>
        </a:p>
      </dgm:t>
    </dgm:pt>
    <dgm:pt modelId="{97632904-0B1A-4F7E-AD0E-FA6F2D64AFD2}">
      <dgm:prSet phldrT="[Text]"/>
      <dgm:spPr>
        <a:solidFill>
          <a:srgbClr val="FF0000"/>
        </a:solidFill>
      </dgm:spPr>
      <dgm:t>
        <a:bodyPr/>
        <a:lstStyle/>
        <a:p>
          <a:r>
            <a:rPr lang="en-PH" b="1" dirty="0" smtClean="0"/>
            <a:t>Projects: mobility, credit </a:t>
          </a:r>
          <a:r>
            <a:rPr lang="en-PH" b="1" dirty="0" err="1" smtClean="0"/>
            <a:t>transfere</a:t>
          </a:r>
          <a:r>
            <a:rPr lang="en-PH" b="1" dirty="0" smtClean="0"/>
            <a:t>  ASEAN citation index</a:t>
          </a:r>
          <a:endParaRPr lang="en-PH" b="1" dirty="0"/>
        </a:p>
      </dgm:t>
    </dgm:pt>
    <dgm:pt modelId="{1EDF93EA-5273-4179-ADB9-428E987C6216}" type="parTrans" cxnId="{A34C8E2D-73F5-4C4D-BA57-2B061C046E91}">
      <dgm:prSet/>
      <dgm:spPr/>
      <dgm:t>
        <a:bodyPr/>
        <a:lstStyle/>
        <a:p>
          <a:endParaRPr lang="en-PH"/>
        </a:p>
      </dgm:t>
    </dgm:pt>
    <dgm:pt modelId="{8929657C-CA22-480B-81AA-FD4B27FFB599}" type="sibTrans" cxnId="{A34C8E2D-73F5-4C4D-BA57-2B061C046E91}">
      <dgm:prSet/>
      <dgm:spPr/>
      <dgm:t>
        <a:bodyPr/>
        <a:lstStyle/>
        <a:p>
          <a:endParaRPr lang="en-PH"/>
        </a:p>
      </dgm:t>
    </dgm:pt>
    <dgm:pt modelId="{8038FAF4-80B0-4627-A2F8-40D0FF89EC7F}">
      <dgm:prSet phldrT="[Text]"/>
      <dgm:spPr>
        <a:solidFill>
          <a:srgbClr val="FFFF00"/>
        </a:solidFill>
      </dgm:spPr>
      <dgm:t>
        <a:bodyPr/>
        <a:lstStyle/>
        <a:p>
          <a:r>
            <a:rPr lang="en-PH" b="1" dirty="0" smtClean="0"/>
            <a:t>Activities: university and HEI levels</a:t>
          </a:r>
          <a:endParaRPr lang="en-PH" b="1" dirty="0"/>
        </a:p>
      </dgm:t>
    </dgm:pt>
    <dgm:pt modelId="{E208624A-E113-4263-B6A0-7150963ABB1A}" type="parTrans" cxnId="{FCF26BE3-938B-43E7-BC0F-8983BF8659CD}">
      <dgm:prSet/>
      <dgm:spPr/>
      <dgm:t>
        <a:bodyPr/>
        <a:lstStyle/>
        <a:p>
          <a:endParaRPr lang="en-PH"/>
        </a:p>
      </dgm:t>
    </dgm:pt>
    <dgm:pt modelId="{1490698E-AD8C-441F-9188-33FAF86AC36C}" type="sibTrans" cxnId="{FCF26BE3-938B-43E7-BC0F-8983BF8659CD}">
      <dgm:prSet/>
      <dgm:spPr/>
      <dgm:t>
        <a:bodyPr/>
        <a:lstStyle/>
        <a:p>
          <a:endParaRPr lang="en-PH"/>
        </a:p>
      </dgm:t>
    </dgm:pt>
    <dgm:pt modelId="{FA396971-5D9F-4674-A24E-0717C7ABAB8D}" type="pres">
      <dgm:prSet presAssocID="{0395720A-C543-40DC-B443-96107FF77B1F}" presName="Name0" presStyleCnt="0">
        <dgm:presLayoutVars>
          <dgm:dir/>
          <dgm:animLvl val="lvl"/>
          <dgm:resizeHandles val="exact"/>
        </dgm:presLayoutVars>
      </dgm:prSet>
      <dgm:spPr/>
    </dgm:pt>
    <dgm:pt modelId="{451EC035-109F-49FA-921C-6596372AEEF5}" type="pres">
      <dgm:prSet presAssocID="{6BD61BD1-C6DF-4848-9F97-BB210A003BF6}" presName="Name8" presStyleCnt="0"/>
      <dgm:spPr/>
    </dgm:pt>
    <dgm:pt modelId="{52473306-26BE-494E-90C0-F05C923688A3}" type="pres">
      <dgm:prSet presAssocID="{6BD61BD1-C6DF-4848-9F97-BB210A003BF6}" presName="level" presStyleLbl="node1" presStyleIdx="0" presStyleCnt="5" custScaleX="98765">
        <dgm:presLayoutVars>
          <dgm:chMax val="1"/>
          <dgm:bulletEnabled val="1"/>
        </dgm:presLayoutVars>
      </dgm:prSet>
      <dgm:spPr/>
      <dgm:t>
        <a:bodyPr/>
        <a:lstStyle/>
        <a:p>
          <a:endParaRPr lang="en-PH"/>
        </a:p>
      </dgm:t>
    </dgm:pt>
    <dgm:pt modelId="{FC5B8721-D738-4F5F-BF46-F24093F8C80A}" type="pres">
      <dgm:prSet presAssocID="{6BD61BD1-C6DF-4848-9F97-BB210A003BF6}" presName="levelTx" presStyleLbl="revTx" presStyleIdx="0" presStyleCnt="0">
        <dgm:presLayoutVars>
          <dgm:chMax val="1"/>
          <dgm:bulletEnabled val="1"/>
        </dgm:presLayoutVars>
      </dgm:prSet>
      <dgm:spPr/>
      <dgm:t>
        <a:bodyPr/>
        <a:lstStyle/>
        <a:p>
          <a:endParaRPr lang="en-PH"/>
        </a:p>
      </dgm:t>
    </dgm:pt>
    <dgm:pt modelId="{23FCB7B6-B1C8-44BB-874C-FCA5D49839D1}" type="pres">
      <dgm:prSet presAssocID="{F0B61255-8E0E-47F0-B8F1-E5FA9C4DCB1E}" presName="Name8" presStyleCnt="0"/>
      <dgm:spPr/>
    </dgm:pt>
    <dgm:pt modelId="{6942F961-1A5B-4088-A7A5-8BAF80A4B17E}" type="pres">
      <dgm:prSet presAssocID="{F0B61255-8E0E-47F0-B8F1-E5FA9C4DCB1E}" presName="level" presStyleLbl="node1" presStyleIdx="1" presStyleCnt="5" custLinFactNeighborX="1323">
        <dgm:presLayoutVars>
          <dgm:chMax val="1"/>
          <dgm:bulletEnabled val="1"/>
        </dgm:presLayoutVars>
      </dgm:prSet>
      <dgm:spPr/>
      <dgm:t>
        <a:bodyPr/>
        <a:lstStyle/>
        <a:p>
          <a:endParaRPr lang="en-PH"/>
        </a:p>
      </dgm:t>
    </dgm:pt>
    <dgm:pt modelId="{712F739A-B3A1-4DCB-AC1B-5CE07BFEE6D7}" type="pres">
      <dgm:prSet presAssocID="{F0B61255-8E0E-47F0-B8F1-E5FA9C4DCB1E}" presName="levelTx" presStyleLbl="revTx" presStyleIdx="0" presStyleCnt="0">
        <dgm:presLayoutVars>
          <dgm:chMax val="1"/>
          <dgm:bulletEnabled val="1"/>
        </dgm:presLayoutVars>
      </dgm:prSet>
      <dgm:spPr/>
      <dgm:t>
        <a:bodyPr/>
        <a:lstStyle/>
        <a:p>
          <a:endParaRPr lang="en-PH"/>
        </a:p>
      </dgm:t>
    </dgm:pt>
    <dgm:pt modelId="{2269B91B-F7A1-4F22-8C53-40A0212847E3}" type="pres">
      <dgm:prSet presAssocID="{C07ECDE2-7E53-4069-9160-7C8D7CA54346}" presName="Name8" presStyleCnt="0"/>
      <dgm:spPr/>
    </dgm:pt>
    <dgm:pt modelId="{1469D693-E593-4AF3-A592-95C502423DFB}" type="pres">
      <dgm:prSet presAssocID="{C07ECDE2-7E53-4069-9160-7C8D7CA54346}" presName="level" presStyleLbl="node1" presStyleIdx="2" presStyleCnt="5">
        <dgm:presLayoutVars>
          <dgm:chMax val="1"/>
          <dgm:bulletEnabled val="1"/>
        </dgm:presLayoutVars>
      </dgm:prSet>
      <dgm:spPr/>
      <dgm:t>
        <a:bodyPr/>
        <a:lstStyle/>
        <a:p>
          <a:endParaRPr lang="en-PH"/>
        </a:p>
      </dgm:t>
    </dgm:pt>
    <dgm:pt modelId="{5069F6DF-34BB-4244-B9E6-5F6CF4FD48D5}" type="pres">
      <dgm:prSet presAssocID="{C07ECDE2-7E53-4069-9160-7C8D7CA54346}" presName="levelTx" presStyleLbl="revTx" presStyleIdx="0" presStyleCnt="0">
        <dgm:presLayoutVars>
          <dgm:chMax val="1"/>
          <dgm:bulletEnabled val="1"/>
        </dgm:presLayoutVars>
      </dgm:prSet>
      <dgm:spPr/>
      <dgm:t>
        <a:bodyPr/>
        <a:lstStyle/>
        <a:p>
          <a:endParaRPr lang="en-PH"/>
        </a:p>
      </dgm:t>
    </dgm:pt>
    <dgm:pt modelId="{7B949A20-4FCE-4797-BC14-A29204BB5F1B}" type="pres">
      <dgm:prSet presAssocID="{97632904-0B1A-4F7E-AD0E-FA6F2D64AFD2}" presName="Name8" presStyleCnt="0"/>
      <dgm:spPr/>
    </dgm:pt>
    <dgm:pt modelId="{30D7DB2B-48EC-46FE-8767-3024ADDC599B}" type="pres">
      <dgm:prSet presAssocID="{97632904-0B1A-4F7E-AD0E-FA6F2D64AFD2}" presName="level" presStyleLbl="node1" presStyleIdx="3" presStyleCnt="5">
        <dgm:presLayoutVars>
          <dgm:chMax val="1"/>
          <dgm:bulletEnabled val="1"/>
        </dgm:presLayoutVars>
      </dgm:prSet>
      <dgm:spPr/>
      <dgm:t>
        <a:bodyPr/>
        <a:lstStyle/>
        <a:p>
          <a:endParaRPr lang="en-PH"/>
        </a:p>
      </dgm:t>
    </dgm:pt>
    <dgm:pt modelId="{B42416A9-0E08-4C9F-985F-772456FA5AAE}" type="pres">
      <dgm:prSet presAssocID="{97632904-0B1A-4F7E-AD0E-FA6F2D64AFD2}" presName="levelTx" presStyleLbl="revTx" presStyleIdx="0" presStyleCnt="0">
        <dgm:presLayoutVars>
          <dgm:chMax val="1"/>
          <dgm:bulletEnabled val="1"/>
        </dgm:presLayoutVars>
      </dgm:prSet>
      <dgm:spPr/>
      <dgm:t>
        <a:bodyPr/>
        <a:lstStyle/>
        <a:p>
          <a:endParaRPr lang="en-PH"/>
        </a:p>
      </dgm:t>
    </dgm:pt>
    <dgm:pt modelId="{AC1D2226-C5F3-4197-8030-FABCB10BCEA4}" type="pres">
      <dgm:prSet presAssocID="{8038FAF4-80B0-4627-A2F8-40D0FF89EC7F}" presName="Name8" presStyleCnt="0"/>
      <dgm:spPr/>
    </dgm:pt>
    <dgm:pt modelId="{F2D5F1FC-AFEC-4F41-ADE9-60F584DE4960}" type="pres">
      <dgm:prSet presAssocID="{8038FAF4-80B0-4627-A2F8-40D0FF89EC7F}" presName="level" presStyleLbl="node1" presStyleIdx="4" presStyleCnt="5">
        <dgm:presLayoutVars>
          <dgm:chMax val="1"/>
          <dgm:bulletEnabled val="1"/>
        </dgm:presLayoutVars>
      </dgm:prSet>
      <dgm:spPr/>
      <dgm:t>
        <a:bodyPr/>
        <a:lstStyle/>
        <a:p>
          <a:endParaRPr lang="en-PH"/>
        </a:p>
      </dgm:t>
    </dgm:pt>
    <dgm:pt modelId="{F268DDE2-6E18-4BF2-8FE9-D2D4AEBA84E6}" type="pres">
      <dgm:prSet presAssocID="{8038FAF4-80B0-4627-A2F8-40D0FF89EC7F}" presName="levelTx" presStyleLbl="revTx" presStyleIdx="0" presStyleCnt="0">
        <dgm:presLayoutVars>
          <dgm:chMax val="1"/>
          <dgm:bulletEnabled val="1"/>
        </dgm:presLayoutVars>
      </dgm:prSet>
      <dgm:spPr/>
      <dgm:t>
        <a:bodyPr/>
        <a:lstStyle/>
        <a:p>
          <a:endParaRPr lang="en-PH"/>
        </a:p>
      </dgm:t>
    </dgm:pt>
  </dgm:ptLst>
  <dgm:cxnLst>
    <dgm:cxn modelId="{5F3280D7-1C6D-4B72-93EE-7D836157A25D}" type="presOf" srcId="{8038FAF4-80B0-4627-A2F8-40D0FF89EC7F}" destId="{F2D5F1FC-AFEC-4F41-ADE9-60F584DE4960}" srcOrd="0" destOrd="0" presId="urn:microsoft.com/office/officeart/2005/8/layout/pyramid1"/>
    <dgm:cxn modelId="{10E1F3C2-2F6E-44D1-B4D0-2E807484DBEA}" type="presOf" srcId="{F0B61255-8E0E-47F0-B8F1-E5FA9C4DCB1E}" destId="{6942F961-1A5B-4088-A7A5-8BAF80A4B17E}" srcOrd="0" destOrd="0" presId="urn:microsoft.com/office/officeart/2005/8/layout/pyramid1"/>
    <dgm:cxn modelId="{A34C8E2D-73F5-4C4D-BA57-2B061C046E91}" srcId="{0395720A-C543-40DC-B443-96107FF77B1F}" destId="{97632904-0B1A-4F7E-AD0E-FA6F2D64AFD2}" srcOrd="3" destOrd="0" parTransId="{1EDF93EA-5273-4179-ADB9-428E987C6216}" sibTransId="{8929657C-CA22-480B-81AA-FD4B27FFB599}"/>
    <dgm:cxn modelId="{125B09C4-E20D-4433-9FB1-0BB17AC94FA8}" srcId="{0395720A-C543-40DC-B443-96107FF77B1F}" destId="{F0B61255-8E0E-47F0-B8F1-E5FA9C4DCB1E}" srcOrd="1" destOrd="0" parTransId="{A56D2A20-5EB7-492D-A91B-25DF8E0F804B}" sibTransId="{3B8D1F23-09DA-479E-95DF-2F52B6F218BA}"/>
    <dgm:cxn modelId="{697F4307-5A9D-47E2-9582-530982D23592}" type="presOf" srcId="{8038FAF4-80B0-4627-A2F8-40D0FF89EC7F}" destId="{F268DDE2-6E18-4BF2-8FE9-D2D4AEBA84E6}" srcOrd="1" destOrd="0" presId="urn:microsoft.com/office/officeart/2005/8/layout/pyramid1"/>
    <dgm:cxn modelId="{5926948D-CC9E-4A1E-B824-0A74615DEE7C}" srcId="{0395720A-C543-40DC-B443-96107FF77B1F}" destId="{C07ECDE2-7E53-4069-9160-7C8D7CA54346}" srcOrd="2" destOrd="0" parTransId="{B02FF2C5-EE72-40AA-A70C-31A3C25FEA58}" sibTransId="{402246AA-A25E-4DBE-856B-0906B953A96D}"/>
    <dgm:cxn modelId="{6C492F53-A487-4BF0-A2CF-EC6996EE41BC}" srcId="{0395720A-C543-40DC-B443-96107FF77B1F}" destId="{6BD61BD1-C6DF-4848-9F97-BB210A003BF6}" srcOrd="0" destOrd="0" parTransId="{65D41A72-5A75-475A-B796-6E4551EFD13A}" sibTransId="{56F2A033-6F4E-4181-BCEA-9307F3E267E0}"/>
    <dgm:cxn modelId="{B051AF27-5FD0-4448-BD4D-A3E0E4F5990D}" type="presOf" srcId="{0395720A-C543-40DC-B443-96107FF77B1F}" destId="{FA396971-5D9F-4674-A24E-0717C7ABAB8D}" srcOrd="0" destOrd="0" presId="urn:microsoft.com/office/officeart/2005/8/layout/pyramid1"/>
    <dgm:cxn modelId="{9B110CE8-97BC-4AAF-8F7D-D81386575ACF}" type="presOf" srcId="{C07ECDE2-7E53-4069-9160-7C8D7CA54346}" destId="{5069F6DF-34BB-4244-B9E6-5F6CF4FD48D5}" srcOrd="1" destOrd="0" presId="urn:microsoft.com/office/officeart/2005/8/layout/pyramid1"/>
    <dgm:cxn modelId="{CE3376C8-1592-439C-A784-D9A1D568FCEC}" type="presOf" srcId="{97632904-0B1A-4F7E-AD0E-FA6F2D64AFD2}" destId="{30D7DB2B-48EC-46FE-8767-3024ADDC599B}" srcOrd="0" destOrd="0" presId="urn:microsoft.com/office/officeart/2005/8/layout/pyramid1"/>
    <dgm:cxn modelId="{17717CB2-CD94-421C-B959-748512383EA3}" type="presOf" srcId="{6BD61BD1-C6DF-4848-9F97-BB210A003BF6}" destId="{52473306-26BE-494E-90C0-F05C923688A3}" srcOrd="0" destOrd="0" presId="urn:microsoft.com/office/officeart/2005/8/layout/pyramid1"/>
    <dgm:cxn modelId="{52079200-8494-4169-AEAE-EC86CFAE7592}" type="presOf" srcId="{6BD61BD1-C6DF-4848-9F97-BB210A003BF6}" destId="{FC5B8721-D738-4F5F-BF46-F24093F8C80A}" srcOrd="1" destOrd="0" presId="urn:microsoft.com/office/officeart/2005/8/layout/pyramid1"/>
    <dgm:cxn modelId="{3B1D7D74-31C0-40A2-87DF-4545487D7634}" type="presOf" srcId="{C07ECDE2-7E53-4069-9160-7C8D7CA54346}" destId="{1469D693-E593-4AF3-A592-95C502423DFB}" srcOrd="0" destOrd="0" presId="urn:microsoft.com/office/officeart/2005/8/layout/pyramid1"/>
    <dgm:cxn modelId="{7065FCAA-FB68-4610-B9B4-419A0B078D36}" type="presOf" srcId="{F0B61255-8E0E-47F0-B8F1-E5FA9C4DCB1E}" destId="{712F739A-B3A1-4DCB-AC1B-5CE07BFEE6D7}" srcOrd="1" destOrd="0" presId="urn:microsoft.com/office/officeart/2005/8/layout/pyramid1"/>
    <dgm:cxn modelId="{FCF26BE3-938B-43E7-BC0F-8983BF8659CD}" srcId="{0395720A-C543-40DC-B443-96107FF77B1F}" destId="{8038FAF4-80B0-4627-A2F8-40D0FF89EC7F}" srcOrd="4" destOrd="0" parTransId="{E208624A-E113-4263-B6A0-7150963ABB1A}" sibTransId="{1490698E-AD8C-441F-9188-33FAF86AC36C}"/>
    <dgm:cxn modelId="{99E42EBC-3C92-49D1-B78F-834B44A535E0}" type="presOf" srcId="{97632904-0B1A-4F7E-AD0E-FA6F2D64AFD2}" destId="{B42416A9-0E08-4C9F-985F-772456FA5AAE}" srcOrd="1" destOrd="0" presId="urn:microsoft.com/office/officeart/2005/8/layout/pyramid1"/>
    <dgm:cxn modelId="{346C3D62-D8A1-4D6D-8FAA-F1D2676CADFF}" type="presParOf" srcId="{FA396971-5D9F-4674-A24E-0717C7ABAB8D}" destId="{451EC035-109F-49FA-921C-6596372AEEF5}" srcOrd="0" destOrd="0" presId="urn:microsoft.com/office/officeart/2005/8/layout/pyramid1"/>
    <dgm:cxn modelId="{E6CDB163-61D0-4D28-B3C5-1A6CA223EC12}" type="presParOf" srcId="{451EC035-109F-49FA-921C-6596372AEEF5}" destId="{52473306-26BE-494E-90C0-F05C923688A3}" srcOrd="0" destOrd="0" presId="urn:microsoft.com/office/officeart/2005/8/layout/pyramid1"/>
    <dgm:cxn modelId="{530F036E-59B5-41E6-B39F-B6D479A51F83}" type="presParOf" srcId="{451EC035-109F-49FA-921C-6596372AEEF5}" destId="{FC5B8721-D738-4F5F-BF46-F24093F8C80A}" srcOrd="1" destOrd="0" presId="urn:microsoft.com/office/officeart/2005/8/layout/pyramid1"/>
    <dgm:cxn modelId="{BA406378-EE5B-40E5-9C21-D3790F8B5B5E}" type="presParOf" srcId="{FA396971-5D9F-4674-A24E-0717C7ABAB8D}" destId="{23FCB7B6-B1C8-44BB-874C-FCA5D49839D1}" srcOrd="1" destOrd="0" presId="urn:microsoft.com/office/officeart/2005/8/layout/pyramid1"/>
    <dgm:cxn modelId="{782DE9C3-A2C1-42C0-A2BD-1A3C10CB2418}" type="presParOf" srcId="{23FCB7B6-B1C8-44BB-874C-FCA5D49839D1}" destId="{6942F961-1A5B-4088-A7A5-8BAF80A4B17E}" srcOrd="0" destOrd="0" presId="urn:microsoft.com/office/officeart/2005/8/layout/pyramid1"/>
    <dgm:cxn modelId="{6D71F9E2-28C8-4A90-BD22-0140DB5799A3}" type="presParOf" srcId="{23FCB7B6-B1C8-44BB-874C-FCA5D49839D1}" destId="{712F739A-B3A1-4DCB-AC1B-5CE07BFEE6D7}" srcOrd="1" destOrd="0" presId="urn:microsoft.com/office/officeart/2005/8/layout/pyramid1"/>
    <dgm:cxn modelId="{4768E166-9F7B-4FB1-A2B4-C270C8F8200C}" type="presParOf" srcId="{FA396971-5D9F-4674-A24E-0717C7ABAB8D}" destId="{2269B91B-F7A1-4F22-8C53-40A0212847E3}" srcOrd="2" destOrd="0" presId="urn:microsoft.com/office/officeart/2005/8/layout/pyramid1"/>
    <dgm:cxn modelId="{4117A629-3A71-42BC-A103-BC40B9BF2C4B}" type="presParOf" srcId="{2269B91B-F7A1-4F22-8C53-40A0212847E3}" destId="{1469D693-E593-4AF3-A592-95C502423DFB}" srcOrd="0" destOrd="0" presId="urn:microsoft.com/office/officeart/2005/8/layout/pyramid1"/>
    <dgm:cxn modelId="{9B641B0D-FD32-4986-867B-79C23331AF37}" type="presParOf" srcId="{2269B91B-F7A1-4F22-8C53-40A0212847E3}" destId="{5069F6DF-34BB-4244-B9E6-5F6CF4FD48D5}" srcOrd="1" destOrd="0" presId="urn:microsoft.com/office/officeart/2005/8/layout/pyramid1"/>
    <dgm:cxn modelId="{E6A4FCF0-2777-460C-B258-69E7497B89E6}" type="presParOf" srcId="{FA396971-5D9F-4674-A24E-0717C7ABAB8D}" destId="{7B949A20-4FCE-4797-BC14-A29204BB5F1B}" srcOrd="3" destOrd="0" presId="urn:microsoft.com/office/officeart/2005/8/layout/pyramid1"/>
    <dgm:cxn modelId="{AE0FBB62-F465-49BB-92A1-C933DD0A1D86}" type="presParOf" srcId="{7B949A20-4FCE-4797-BC14-A29204BB5F1B}" destId="{30D7DB2B-48EC-46FE-8767-3024ADDC599B}" srcOrd="0" destOrd="0" presId="urn:microsoft.com/office/officeart/2005/8/layout/pyramid1"/>
    <dgm:cxn modelId="{33AE73A7-2D06-4977-B701-92DC2777FA1F}" type="presParOf" srcId="{7B949A20-4FCE-4797-BC14-A29204BB5F1B}" destId="{B42416A9-0E08-4C9F-985F-772456FA5AAE}" srcOrd="1" destOrd="0" presId="urn:microsoft.com/office/officeart/2005/8/layout/pyramid1"/>
    <dgm:cxn modelId="{01B17FB5-A69F-443B-841C-8CC26CAD90C9}" type="presParOf" srcId="{FA396971-5D9F-4674-A24E-0717C7ABAB8D}" destId="{AC1D2226-C5F3-4197-8030-FABCB10BCEA4}" srcOrd="4" destOrd="0" presId="urn:microsoft.com/office/officeart/2005/8/layout/pyramid1"/>
    <dgm:cxn modelId="{6779E446-5569-401F-98A6-386250C850CB}" type="presParOf" srcId="{AC1D2226-C5F3-4197-8030-FABCB10BCEA4}" destId="{F2D5F1FC-AFEC-4F41-ADE9-60F584DE4960}" srcOrd="0" destOrd="0" presId="urn:microsoft.com/office/officeart/2005/8/layout/pyramid1"/>
    <dgm:cxn modelId="{E12E73A0-F26D-44FF-A3EF-6BFBEA246143}" type="presParOf" srcId="{AC1D2226-C5F3-4197-8030-FABCB10BCEA4}" destId="{F268DDE2-6E18-4BF2-8FE9-D2D4AEBA84E6}" srcOrd="1" destOrd="0" presId="urn:microsoft.com/office/officeart/2005/8/layout/pyramid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2473306-26BE-494E-90C0-F05C923688A3}">
      <dsp:nvSpPr>
        <dsp:cNvPr id="0" name=""/>
        <dsp:cNvSpPr/>
      </dsp:nvSpPr>
      <dsp:spPr>
        <a:xfrm>
          <a:off x="3302003" y="0"/>
          <a:ext cx="1625592" cy="905192"/>
        </a:xfrm>
        <a:prstGeom prst="trapezoid">
          <a:avLst>
            <a:gd name="adj" fmla="val 90915"/>
          </a:avLst>
        </a:prstGeom>
        <a:solidFill>
          <a:srgbClr val="92D05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130" tIns="24130" rIns="24130" bIns="24130" numCol="1" spcCol="1270" anchor="ctr" anchorCtr="0">
          <a:noAutofit/>
        </a:bodyPr>
        <a:lstStyle/>
        <a:p>
          <a:pPr lvl="0" algn="ctr" defTabSz="844550">
            <a:lnSpc>
              <a:spcPct val="90000"/>
            </a:lnSpc>
            <a:spcBef>
              <a:spcPct val="0"/>
            </a:spcBef>
            <a:spcAft>
              <a:spcPct val="35000"/>
            </a:spcAft>
          </a:pPr>
          <a:r>
            <a:rPr lang="en-PH" sz="1900" b="1" kern="1200" dirty="0" smtClean="0"/>
            <a:t>Values – ASEAN identity; TRUST </a:t>
          </a:r>
          <a:endParaRPr lang="en-PH" sz="1900" b="1" kern="1200" dirty="0"/>
        </a:p>
      </dsp:txBody>
      <dsp:txXfrm>
        <a:off x="3302003" y="0"/>
        <a:ext cx="1625592" cy="905192"/>
      </dsp:txXfrm>
    </dsp:sp>
    <dsp:sp modelId="{6942F961-1A5B-4088-A7A5-8BAF80A4B17E}">
      <dsp:nvSpPr>
        <dsp:cNvPr id="0" name=""/>
        <dsp:cNvSpPr/>
      </dsp:nvSpPr>
      <dsp:spPr>
        <a:xfrm>
          <a:off x="2512431" y="905192"/>
          <a:ext cx="3291840" cy="905192"/>
        </a:xfrm>
        <a:prstGeom prst="trapezoid">
          <a:avLst>
            <a:gd name="adj" fmla="val 90915"/>
          </a:avLst>
        </a:prstGeom>
        <a:solidFill>
          <a:schemeClr val="accent6">
            <a:lumMod val="60000"/>
            <a:lumOff val="4000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130" tIns="24130" rIns="24130" bIns="24130" numCol="1" spcCol="1270" anchor="ctr" anchorCtr="0">
          <a:noAutofit/>
        </a:bodyPr>
        <a:lstStyle/>
        <a:p>
          <a:pPr lvl="0" algn="ctr" defTabSz="844550">
            <a:lnSpc>
              <a:spcPct val="90000"/>
            </a:lnSpc>
            <a:spcBef>
              <a:spcPct val="0"/>
            </a:spcBef>
            <a:spcAft>
              <a:spcPct val="35000"/>
            </a:spcAft>
          </a:pPr>
          <a:r>
            <a:rPr lang="en-PH" sz="1900" b="1" kern="1200" dirty="0" smtClean="0"/>
            <a:t>Policies:  ASEAN and AEC</a:t>
          </a:r>
          <a:endParaRPr lang="en-PH" sz="1900" b="1" kern="1200" dirty="0"/>
        </a:p>
      </dsp:txBody>
      <dsp:txXfrm>
        <a:off x="3088503" y="905192"/>
        <a:ext cx="2139696" cy="905192"/>
      </dsp:txXfrm>
    </dsp:sp>
    <dsp:sp modelId="{1469D693-E593-4AF3-A592-95C502423DFB}">
      <dsp:nvSpPr>
        <dsp:cNvPr id="0" name=""/>
        <dsp:cNvSpPr/>
      </dsp:nvSpPr>
      <dsp:spPr>
        <a:xfrm>
          <a:off x="1645920" y="1810385"/>
          <a:ext cx="4937759" cy="905192"/>
        </a:xfrm>
        <a:prstGeom prst="trapezoid">
          <a:avLst>
            <a:gd name="adj" fmla="val 90915"/>
          </a:avLst>
        </a:prstGeom>
        <a:solidFill>
          <a:schemeClr val="accent6">
            <a:lumMod val="7500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130" tIns="24130" rIns="24130" bIns="24130" numCol="1" spcCol="1270" anchor="ctr" anchorCtr="0">
          <a:noAutofit/>
        </a:bodyPr>
        <a:lstStyle/>
        <a:p>
          <a:pPr lvl="0" algn="ctr" defTabSz="844550">
            <a:lnSpc>
              <a:spcPct val="90000"/>
            </a:lnSpc>
            <a:spcBef>
              <a:spcPct val="0"/>
            </a:spcBef>
            <a:spcAft>
              <a:spcPct val="35000"/>
            </a:spcAft>
          </a:pPr>
          <a:r>
            <a:rPr lang="en-PH" sz="1900" b="1" kern="1200" dirty="0" smtClean="0"/>
            <a:t>Programs: HEI harmonization</a:t>
          </a:r>
          <a:r>
            <a:rPr lang="en-PH" sz="1900" kern="1200" dirty="0" smtClean="0"/>
            <a:t>, </a:t>
          </a:r>
          <a:endParaRPr lang="en-PH" sz="1900" kern="1200" dirty="0"/>
        </a:p>
      </dsp:txBody>
      <dsp:txXfrm>
        <a:off x="2510028" y="1810385"/>
        <a:ext cx="3209544" cy="905192"/>
      </dsp:txXfrm>
    </dsp:sp>
    <dsp:sp modelId="{30D7DB2B-48EC-46FE-8767-3024ADDC599B}">
      <dsp:nvSpPr>
        <dsp:cNvPr id="0" name=""/>
        <dsp:cNvSpPr/>
      </dsp:nvSpPr>
      <dsp:spPr>
        <a:xfrm>
          <a:off x="822960" y="2715577"/>
          <a:ext cx="6583680" cy="905192"/>
        </a:xfrm>
        <a:prstGeom prst="trapezoid">
          <a:avLst>
            <a:gd name="adj" fmla="val 90915"/>
          </a:avLst>
        </a:prstGeom>
        <a:solidFill>
          <a:srgbClr val="FF000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130" tIns="24130" rIns="24130" bIns="24130" numCol="1" spcCol="1270" anchor="ctr" anchorCtr="0">
          <a:noAutofit/>
        </a:bodyPr>
        <a:lstStyle/>
        <a:p>
          <a:pPr lvl="0" algn="ctr" defTabSz="844550">
            <a:lnSpc>
              <a:spcPct val="90000"/>
            </a:lnSpc>
            <a:spcBef>
              <a:spcPct val="0"/>
            </a:spcBef>
            <a:spcAft>
              <a:spcPct val="35000"/>
            </a:spcAft>
          </a:pPr>
          <a:r>
            <a:rPr lang="en-PH" sz="1900" b="1" kern="1200" dirty="0" smtClean="0"/>
            <a:t>Projects: mobility, credit </a:t>
          </a:r>
          <a:r>
            <a:rPr lang="en-PH" sz="1900" b="1" kern="1200" dirty="0" err="1" smtClean="0"/>
            <a:t>transfere</a:t>
          </a:r>
          <a:r>
            <a:rPr lang="en-PH" sz="1900" b="1" kern="1200" dirty="0" smtClean="0"/>
            <a:t>  ASEAN citation index</a:t>
          </a:r>
          <a:endParaRPr lang="en-PH" sz="1900" b="1" kern="1200" dirty="0"/>
        </a:p>
      </dsp:txBody>
      <dsp:txXfrm>
        <a:off x="1975103" y="2715577"/>
        <a:ext cx="4279392" cy="905192"/>
      </dsp:txXfrm>
    </dsp:sp>
    <dsp:sp modelId="{F2D5F1FC-AFEC-4F41-ADE9-60F584DE4960}">
      <dsp:nvSpPr>
        <dsp:cNvPr id="0" name=""/>
        <dsp:cNvSpPr/>
      </dsp:nvSpPr>
      <dsp:spPr>
        <a:xfrm>
          <a:off x="0" y="3620770"/>
          <a:ext cx="8229600" cy="905192"/>
        </a:xfrm>
        <a:prstGeom prst="trapezoid">
          <a:avLst>
            <a:gd name="adj" fmla="val 90915"/>
          </a:avLst>
        </a:prstGeom>
        <a:solidFill>
          <a:srgbClr val="FFFF0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130" tIns="24130" rIns="24130" bIns="24130" numCol="1" spcCol="1270" anchor="ctr" anchorCtr="0">
          <a:noAutofit/>
        </a:bodyPr>
        <a:lstStyle/>
        <a:p>
          <a:pPr lvl="0" algn="ctr" defTabSz="844550">
            <a:lnSpc>
              <a:spcPct val="90000"/>
            </a:lnSpc>
            <a:spcBef>
              <a:spcPct val="0"/>
            </a:spcBef>
            <a:spcAft>
              <a:spcPct val="35000"/>
            </a:spcAft>
          </a:pPr>
          <a:r>
            <a:rPr lang="en-PH" sz="1900" b="1" kern="1200" dirty="0" smtClean="0"/>
            <a:t>Activities: university and HEI levels</a:t>
          </a:r>
          <a:endParaRPr lang="en-PH" sz="1900" b="1" kern="1200" dirty="0"/>
        </a:p>
      </dsp:txBody>
      <dsp:txXfrm>
        <a:off x="1440179" y="3620770"/>
        <a:ext cx="5349240" cy="905192"/>
      </dsp:txXfrm>
    </dsp:sp>
  </dsp:spTree>
</dsp:drawing>
</file>

<file path=ppt/diagrams/layout1.xml><?xml version="1.0" encoding="utf-8"?>
<dgm:layoutDef xmlns:dgm="http://schemas.openxmlformats.org/drawingml/2006/diagram" xmlns:a="http://schemas.openxmlformats.org/drawingml/2006/main" uniqueId="urn:microsoft.com/office/officeart/2005/8/layout/pyramid1">
  <dgm:title val=""/>
  <dgm:desc val=""/>
  <dgm:catLst>
    <dgm:cat type="pyramid" pri="1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pyra">
          <dgm:param type="linDir" val="fromB"/>
          <dgm:param type="txDir" val="fromT"/>
          <dgm:param type="pyraAcctPos" val="aft"/>
          <dgm:param type="pyraAcctTxMar" val="step"/>
          <dgm:param type="pyraAcctBkgdNode" val="acctBkgd"/>
          <dgm:param type="pyraAcctTxNode" val="acctTx"/>
          <dgm:param type="pyraLvlNode" val="level"/>
        </dgm:alg>
      </dgm:if>
      <dgm:else name="Name3">
        <dgm:alg type="pyra">
          <dgm:param type="linDir" val="fromB"/>
          <dgm:param type="txDir" val="fromT"/>
          <dgm:param type="pyraAcctPos" val="bef"/>
          <dgm:param type="pyraAcctTxMar" val="step"/>
          <dgm:param type="pyraAcctBkgdNode" val="acctBkgd"/>
          <dgm:param type="pyraAcctTxNode" val="acctTx"/>
          <dgm:param type="pyraLvlNode" val="level"/>
        </dgm:alg>
      </dgm:else>
    </dgm:choose>
    <dgm:shape xmlns:r="http://schemas.openxmlformats.org/officeDocument/2006/relationships" r:blip="">
      <dgm:adjLst/>
    </dgm:shape>
    <dgm:presOf/>
    <dgm:choose name="Name4">
      <dgm:if name="Name5" axis="root des" ptType="all node" func="maxDepth" op="gte" val="2">
        <dgm:constrLst>
          <dgm:constr type="primFontSz" for="des" forName="levelTx" op="equ"/>
          <dgm:constr type="secFontSz" for="des" forName="acctTx" op="equ"/>
          <dgm:constr type="pyraAcctRatio" val="0.32"/>
        </dgm:constrLst>
      </dgm:if>
      <dgm:else name="Name6">
        <dgm:constrLst>
          <dgm:constr type="primFontSz" for="des" forName="levelTx" op="equ"/>
          <dgm:constr type="secFontSz" for="des" forName="acctTx" op="equ"/>
          <dgm:constr type="pyraAcctRatio"/>
        </dgm:constrLst>
      </dgm:else>
    </dgm:choose>
    <dgm:ruleLst/>
    <dgm:forEach name="Name7" axis="ch" ptType="node">
      <dgm:layoutNode name="Name8">
        <dgm:alg type="composite">
          <dgm:param type="horzAlign" val="none"/>
        </dgm:alg>
        <dgm:shape xmlns:r="http://schemas.openxmlformats.org/officeDocument/2006/relationships" r:blip="">
          <dgm:adjLst/>
        </dgm:shape>
        <dgm:presOf/>
        <dgm:choose name="Name9">
          <dgm:if name="Name10" axis="self" ptType="node" func="pos" op="equ" val="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dgm:constr type="h" for="ch" forName="levelTx" refType="h" refFor="ch" refForName="level"/>
            </dgm:constrLst>
          </dgm:if>
          <dgm:else name="Name1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fact="0.65"/>
              <dgm:constr type="h" for="ch" forName="levelTx" refType="h" refFor="ch" refForName="level"/>
            </dgm:constrLst>
          </dgm:else>
        </dgm:choose>
        <dgm:ruleLst/>
        <dgm:choose name="Name12">
          <dgm:if name="Name13" axis="ch" ptType="node" func="cnt" op="gte" val="1">
            <dgm:layoutNode name="acctBkgd" styleLbl="alignAcc1">
              <dgm:alg type="sp"/>
              <dgm:shape xmlns:r="http://schemas.openxmlformats.org/officeDocument/2006/relationships" type="nonIsoscelesTrapezoid" r:blip="">
                <dgm:adjLst/>
              </dgm:shape>
              <dgm:presOf axis="des" ptType="node"/>
              <dgm:constrLst/>
              <dgm:ruleLst/>
            </dgm:layoutNode>
            <dgm:layoutNode name="acctTx" styleLbl="alignAcc1">
              <dgm:varLst>
                <dgm:bulletEnabled val="1"/>
              </dgm:varLst>
              <dgm:alg type="tx">
                <dgm:param type="stBulletLvl" val="1"/>
                <dgm:param type="txAnchorVertCh" val="mid"/>
              </dgm:alg>
              <dgm:shape xmlns:r="http://schemas.openxmlformats.org/officeDocument/2006/relationships" type="nonIsoscelesTrapezoid" r:blip="" hideGeom="1">
                <dgm:adjLst/>
              </dgm:shape>
              <dgm:presOf axis="des" ptType="node"/>
              <dgm:constrLst>
                <dgm:constr type="secFontSz" val="65"/>
                <dgm:constr type="primFontSz" refType="secFontSz"/>
                <dgm:constr type="tMarg" refType="secFontSz" fact="0.3"/>
                <dgm:constr type="bMarg" refType="secFontSz" fact="0.3"/>
                <dgm:constr type="lMarg" refType="secFontSz" fact="0.3"/>
                <dgm:constr type="rMarg" refType="secFontSz" fact="0.3"/>
              </dgm:constrLst>
              <dgm:ruleLst>
                <dgm:rule type="secFontSz" val="5" fact="NaN" max="NaN"/>
              </dgm:ruleLst>
            </dgm:layoutNode>
          </dgm:if>
          <dgm:else name="Name14"/>
        </dgm:choose>
        <dgm:layoutNode name="level">
          <dgm:varLst>
            <dgm:chMax val="1"/>
            <dgm:bulletEnabled val="1"/>
          </dgm:varLst>
          <dgm:alg type="sp"/>
          <dgm:shape xmlns:r="http://schemas.openxmlformats.org/officeDocument/2006/relationships" type="trapezoid" r:blip="">
            <dgm:adjLst/>
          </dgm:shape>
          <dgm:presOf axis="self"/>
          <dgm:constrLst>
            <dgm:constr type="h" val="500"/>
            <dgm:constr type="w" val="1"/>
          </dgm:constrLst>
          <dgm:ruleLst/>
        </dgm:layoutNode>
        <dgm:layoutNode name="levelTx" styleLbl="revTx">
          <dgm:varLst>
            <dgm:chMax val="1"/>
            <dgm:bulletEnabled val="1"/>
          </dgm:varLst>
          <dgm:alg type="tx"/>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A41FFA3-F2C9-4218-94D9-F07A347C1973}" type="datetimeFigureOut">
              <a:rPr lang="en-US"/>
              <a:pPr/>
              <a:t>20.07.16</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F820B41-8FAF-4169-BA36-6F6127204E4F}" type="slidenum">
              <a:rPr lang="en-US"/>
              <a:pPr/>
              <a:t>‹#›</a:t>
            </a:fld>
            <a:endParaRPr lang="en-US"/>
          </a:p>
        </p:txBody>
      </p:sp>
    </p:spTree>
    <p:extLst>
      <p:ext uri="{BB962C8B-B14F-4D97-AF65-F5344CB8AC3E}">
        <p14:creationId xmlns:p14="http://schemas.microsoft.com/office/powerpoint/2010/main" val="377952116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F820B41-8FAF-4169-BA36-6F6127204E4F}" type="slidenum">
              <a:rPr lang="en-US" smtClean="0"/>
              <a:pPr/>
              <a:t>10</a:t>
            </a:fld>
            <a:endParaRPr lang="en-US"/>
          </a:p>
        </p:txBody>
      </p:sp>
    </p:spTree>
    <p:extLst>
      <p:ext uri="{BB962C8B-B14F-4D97-AF65-F5344CB8AC3E}">
        <p14:creationId xmlns:p14="http://schemas.microsoft.com/office/powerpoint/2010/main" val="133006738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4BDF68E2-58F2-4D09-BE8B-E3BD06533059}" type="datetimeFigureOut">
              <a:rPr lang="en-US" smtClean="0"/>
              <a:pPr/>
              <a:t>20.07.16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771776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E2D6473-DF6D-4702-B328-E0DD40540A4E}" type="datetimeFigureOut">
              <a:rPr lang="en-US" smtClean="0"/>
              <a:pPr/>
              <a:t>20.07.16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9472054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26F7E3A-B166-407D-9866-32884E7D5B37}" type="datetimeFigureOut">
              <a:rPr lang="en-US" smtClean="0"/>
              <a:pPr/>
              <a:t>20.07.16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30199316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28FC5F6-F338-4AE4-BB23-26385BCFC423}" type="datetimeFigureOut">
              <a:rPr lang="en-US" smtClean="0"/>
              <a:pPr/>
              <a:t>20.07.16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113E31D-E2AB-40D1-8B51-AFA5AFEF393A}" type="slidenum">
              <a:rPr lang="en-US" smtClean="0"/>
              <a:pPr/>
              <a:t>‹#›</a:t>
            </a:fld>
            <a:endParaRPr lang="en-US" dirty="0"/>
          </a:p>
        </p:txBody>
      </p:sp>
    </p:spTree>
    <p:extLst>
      <p:ext uri="{BB962C8B-B14F-4D97-AF65-F5344CB8AC3E}">
        <p14:creationId xmlns:p14="http://schemas.microsoft.com/office/powerpoint/2010/main" val="35884021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0EBB0C4-6273-4C6E-B9BD-2EDC30F1CD52}" type="datetimeFigureOut">
              <a:rPr lang="en-US" smtClean="0"/>
              <a:pPr/>
              <a:t>20.07.16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339868684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9AB4D41-86C1-4908-B66A-0B50CEB3BF29}" type="datetimeFigureOut">
              <a:rPr lang="en-US" smtClean="0"/>
              <a:pPr/>
              <a:t>20.07.16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15075411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6426E2C-56C1-4E0D-A793-0088A7FDD37E}" type="datetimeFigureOut">
              <a:rPr lang="en-US" smtClean="0"/>
              <a:pPr/>
              <a:t>20.07.16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95382376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8C39B41-D8B5-4052-B551-9B5525EAA8B6}" type="datetimeFigureOut">
              <a:rPr lang="en-US" smtClean="0"/>
              <a:pPr/>
              <a:t>20.07.16</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33126795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D94136C-8742-45B2-AF27-D93DF72833A9}" type="datetimeFigureOut">
              <a:rPr lang="en-US" smtClean="0"/>
              <a:pPr/>
              <a:t>20.07.16</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8195272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2ABBEA6-7C60-4B02-AE87-00D78D8422AF}" type="datetimeFigureOut">
              <a:rPr lang="en-US" smtClean="0"/>
              <a:pPr/>
              <a:t>20.07.16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16501186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9CAD897-D46E-4AD2-BD9B-49DD3E640873}" type="datetimeFigureOut">
              <a:rPr lang="en-US" smtClean="0"/>
              <a:pPr/>
              <a:t>20.07.16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771875508"/>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8624D31-43A5-475A-80CF-332C9F6DCF35}" type="datetimeFigureOut">
              <a:rPr lang="en-US" smtClean="0"/>
              <a:pPr/>
              <a:t>20.07.16</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1145288185"/>
      </p:ext>
    </p:extLst>
  </p:cSld>
  <p:clrMap bg1="lt1" tx1="dk1" bg2="lt2" tx2="dk2" accent1="accent1" accent2="accent2" accent3="accent3" accent4="accent4" accent5="accent5" accent6="accent6" hlink="hlink" folHlink="folHlink"/>
  <p:sldLayoutIdLst>
    <p:sldLayoutId id="2147483722" r:id="rId1"/>
    <p:sldLayoutId id="2147483723" r:id="rId2"/>
    <p:sldLayoutId id="2147483724" r:id="rId3"/>
    <p:sldLayoutId id="2147483725" r:id="rId4"/>
    <p:sldLayoutId id="2147483726" r:id="rId5"/>
    <p:sldLayoutId id="2147483727" r:id="rId6"/>
    <p:sldLayoutId id="2147483728" r:id="rId7"/>
    <p:sldLayoutId id="2147483729" r:id="rId8"/>
    <p:sldLayoutId id="2147483730" r:id="rId9"/>
    <p:sldLayoutId id="2147483731" r:id="rId10"/>
    <p:sldLayoutId id="2147483732" r:id="rId11"/>
  </p:sldLayoutIdLst>
  <p:hf sldNum="0"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11.xml.rels><?xml version="1.0" encoding="UTF-8" standalone="yes"?>
<Relationships xmlns="http://schemas.openxmlformats.org/package/2006/relationships"><Relationship Id="rId3" Type="http://schemas.openxmlformats.org/officeDocument/2006/relationships/diagramLayout" Target="../diagrams/layout1.xml"/><Relationship Id="rId4" Type="http://schemas.openxmlformats.org/officeDocument/2006/relationships/diagramQuickStyle" Target="../diagrams/quickStyle1.xml"/><Relationship Id="rId5" Type="http://schemas.openxmlformats.org/officeDocument/2006/relationships/diagramColors" Target="../diagrams/colors1.xml"/><Relationship Id="rId6" Type="http://schemas.microsoft.com/office/2007/relationships/diagramDrawing" Target="../diagrams/drawing1.xml"/><Relationship Id="rId1" Type="http://schemas.openxmlformats.org/officeDocument/2006/relationships/slideLayout" Target="../slideLayouts/slideLayout2.xml"/><Relationship Id="rId2" Type="http://schemas.openxmlformats.org/officeDocument/2006/relationships/diagramData" Target="../diagrams/data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75771" y="365125"/>
            <a:ext cx="11509829" cy="3466646"/>
          </a:xfrm>
        </p:spPr>
        <p:txBody>
          <a:bodyPr>
            <a:normAutofit fontScale="90000"/>
          </a:bodyPr>
          <a:lstStyle/>
          <a:p>
            <a:pPr algn="ctr"/>
            <a:r>
              <a:rPr lang="en-US" dirty="0" smtClean="0"/>
              <a:t/>
            </a:r>
            <a:br>
              <a:rPr lang="en-US" dirty="0" smtClean="0"/>
            </a:br>
            <a:r>
              <a:rPr lang="en-US" dirty="0"/>
              <a:t/>
            </a:r>
            <a:br>
              <a:rPr lang="en-US" dirty="0"/>
            </a:br>
            <a:r>
              <a:rPr lang="en-US" dirty="0" smtClean="0"/>
              <a:t/>
            </a:r>
            <a:br>
              <a:rPr lang="en-US" dirty="0" smtClean="0"/>
            </a:br>
            <a:r>
              <a:rPr lang="en-US" dirty="0"/>
              <a:t/>
            </a:r>
            <a:br>
              <a:rPr lang="en-US" dirty="0"/>
            </a:br>
            <a:r>
              <a:rPr lang="en-US" b="1" dirty="0" smtClean="0">
                <a:latin typeface="+mn-lt"/>
              </a:rPr>
              <a:t>Harmonizing </a:t>
            </a:r>
            <a:r>
              <a:rPr lang="en-US" b="1" dirty="0">
                <a:latin typeface="+mn-lt"/>
              </a:rPr>
              <a:t>Higher Education in ASEAN</a:t>
            </a:r>
            <a:br>
              <a:rPr lang="en-US" b="1" dirty="0">
                <a:latin typeface="+mn-lt"/>
              </a:rPr>
            </a:br>
            <a:r>
              <a:rPr lang="en-US" b="1" dirty="0">
                <a:latin typeface="+mn-lt"/>
              </a:rPr>
              <a:t>Generating trust in light of internationalization and </a:t>
            </a:r>
            <a:r>
              <a:rPr lang="en-US" b="1" dirty="0" smtClean="0">
                <a:latin typeface="+mn-lt"/>
              </a:rPr>
              <a:t>Integration</a:t>
            </a:r>
            <a:br>
              <a:rPr lang="en-US" b="1" dirty="0" smtClean="0">
                <a:latin typeface="+mn-lt"/>
              </a:rPr>
            </a:br>
            <a:r>
              <a:rPr lang="en-US" b="1" dirty="0">
                <a:latin typeface="+mn-lt"/>
              </a:rPr>
              <a:t/>
            </a:r>
            <a:br>
              <a:rPr lang="en-US" b="1" dirty="0">
                <a:latin typeface="+mn-lt"/>
              </a:rPr>
            </a:br>
            <a:r>
              <a:rPr lang="en-US" sz="2700" b="1" dirty="0">
                <a:latin typeface="+mn-lt"/>
              </a:rPr>
              <a:t>P</a:t>
            </a:r>
            <a:r>
              <a:rPr lang="en-US" sz="2700" b="1" dirty="0" smtClean="0">
                <a:latin typeface="+mn-lt"/>
              </a:rPr>
              <a:t>rof Alex B. </a:t>
            </a:r>
            <a:r>
              <a:rPr lang="en-US" sz="2700" b="1" dirty="0" err="1" smtClean="0">
                <a:latin typeface="+mn-lt"/>
              </a:rPr>
              <a:t>Brillantes</a:t>
            </a:r>
            <a:r>
              <a:rPr lang="en-US" sz="2700" b="1" dirty="0" smtClean="0">
                <a:latin typeface="+mn-lt"/>
              </a:rPr>
              <a:t>, Jr., PhD</a:t>
            </a:r>
            <a:br>
              <a:rPr lang="en-US" sz="2700" b="1" dirty="0" smtClean="0">
                <a:latin typeface="+mn-lt"/>
              </a:rPr>
            </a:br>
            <a:r>
              <a:rPr lang="en-US" sz="2700" b="1" dirty="0" smtClean="0">
                <a:latin typeface="+mn-lt"/>
              </a:rPr>
              <a:t>Commissioner, Commission on Higher Education</a:t>
            </a:r>
            <a:br>
              <a:rPr lang="en-US" sz="2700" b="1" dirty="0" smtClean="0">
                <a:latin typeface="+mn-lt"/>
              </a:rPr>
            </a:br>
            <a:r>
              <a:rPr lang="en-US" sz="2700" b="1" dirty="0" smtClean="0">
                <a:latin typeface="+mn-lt"/>
              </a:rPr>
              <a:t>Office of the President, Republic of the Philippines</a:t>
            </a:r>
            <a:br>
              <a:rPr lang="en-US" sz="2700" b="1" dirty="0" smtClean="0">
                <a:latin typeface="+mn-lt"/>
              </a:rPr>
            </a:br>
            <a:r>
              <a:rPr lang="en-US" sz="2700" b="1" dirty="0" smtClean="0">
                <a:latin typeface="+mn-lt"/>
              </a:rPr>
              <a:t>(on </a:t>
            </a:r>
            <a:r>
              <a:rPr lang="en-US" sz="2700" b="1" dirty="0" err="1" smtClean="0">
                <a:latin typeface="+mn-lt"/>
              </a:rPr>
              <a:t>secondment</a:t>
            </a:r>
            <a:r>
              <a:rPr lang="en-US" sz="2700" b="1" dirty="0" smtClean="0">
                <a:latin typeface="+mn-lt"/>
              </a:rPr>
              <a:t> from the  University of the Philippines National College of Public Administration and Governance)</a:t>
            </a:r>
            <a:r>
              <a:rPr lang="en-US" sz="2700" b="1" dirty="0">
                <a:latin typeface="+mn-lt"/>
              </a:rPr>
              <a:t/>
            </a:r>
            <a:br>
              <a:rPr lang="en-US" sz="2700" b="1" dirty="0">
                <a:latin typeface="+mn-lt"/>
              </a:rPr>
            </a:br>
            <a:r>
              <a:rPr lang="en-US" b="1" dirty="0" smtClean="0">
                <a:latin typeface="+mn-lt"/>
              </a:rPr>
              <a:t/>
            </a:r>
            <a:br>
              <a:rPr lang="en-US" b="1" dirty="0" smtClean="0">
                <a:latin typeface="+mn-lt"/>
              </a:rPr>
            </a:br>
            <a:r>
              <a:rPr lang="en-US" b="1" dirty="0"/>
              <a:t/>
            </a:r>
            <a:br>
              <a:rPr lang="en-US" b="1" dirty="0"/>
            </a:br>
            <a:r>
              <a:rPr lang="en-US" b="1" dirty="0"/>
              <a:t/>
            </a:r>
            <a:br>
              <a:rPr lang="en-US" b="1" dirty="0"/>
            </a:br>
            <a:endParaRPr lang="en-US" b="1" dirty="0"/>
          </a:p>
        </p:txBody>
      </p:sp>
      <p:sp>
        <p:nvSpPr>
          <p:cNvPr id="3" name="Content Placeholder 2"/>
          <p:cNvSpPr>
            <a:spLocks noGrp="1"/>
          </p:cNvSpPr>
          <p:nvPr>
            <p:ph idx="1"/>
          </p:nvPr>
        </p:nvSpPr>
        <p:spPr>
          <a:xfrm>
            <a:off x="275771" y="4107543"/>
            <a:ext cx="11684000" cy="2423886"/>
          </a:xfrm>
        </p:spPr>
        <p:txBody>
          <a:bodyPr>
            <a:noAutofit/>
          </a:bodyPr>
          <a:lstStyle/>
          <a:p>
            <a:pPr marL="0" indent="0" algn="ctr">
              <a:buNone/>
            </a:pPr>
            <a:r>
              <a:rPr lang="en-US" sz="2000" b="1" dirty="0"/>
              <a:t>Notes for Presentation </a:t>
            </a:r>
            <a:r>
              <a:rPr lang="en-US" sz="2000" b="1" dirty="0" smtClean="0"/>
              <a:t>and discussion at </a:t>
            </a:r>
            <a:r>
              <a:rPr lang="en-US" sz="2000" b="1" dirty="0"/>
              <a:t>the 2</a:t>
            </a:r>
            <a:r>
              <a:rPr lang="en-US" sz="2000" b="1" baseline="30000" dirty="0"/>
              <a:t>nd</a:t>
            </a:r>
            <a:r>
              <a:rPr lang="en-US" sz="2000" b="1" dirty="0"/>
              <a:t> Share National Workshop on the Impact of Qualifications </a:t>
            </a:r>
            <a:r>
              <a:rPr lang="en-US" sz="2000" b="1" dirty="0" smtClean="0"/>
              <a:t>Frameworks , Cambodia and </a:t>
            </a:r>
            <a:r>
              <a:rPr lang="en-US" sz="2000" b="1" dirty="0"/>
              <a:t>Learning Outcomes in </a:t>
            </a:r>
            <a:r>
              <a:rPr lang="en-US" sz="2000" b="1" dirty="0" smtClean="0"/>
              <a:t>ASEAN,  19-20, </a:t>
            </a:r>
            <a:r>
              <a:rPr lang="en-US" sz="2000" b="1" dirty="0" err="1" smtClean="0"/>
              <a:t>Siem</a:t>
            </a:r>
            <a:r>
              <a:rPr lang="en-US" sz="2000" b="1" dirty="0" smtClean="0"/>
              <a:t> Reap </a:t>
            </a:r>
          </a:p>
          <a:p>
            <a:pPr marL="0" indent="0" algn="ctr">
              <a:buNone/>
            </a:pPr>
            <a:endParaRPr lang="en-US" sz="2000" b="1" dirty="0"/>
          </a:p>
          <a:p>
            <a:pPr marL="0" indent="0" algn="ctr">
              <a:buNone/>
            </a:pPr>
            <a:r>
              <a:rPr lang="en-US" sz="2000" b="1" dirty="0" smtClean="0"/>
              <a:t>Gratitude is expressed to </a:t>
            </a:r>
            <a:r>
              <a:rPr lang="en-US" sz="2000" b="1" dirty="0" err="1" smtClean="0"/>
              <a:t>Dr</a:t>
            </a:r>
            <a:r>
              <a:rPr lang="en-US" sz="2000" b="1" dirty="0" smtClean="0"/>
              <a:t> Susanne </a:t>
            </a:r>
            <a:r>
              <a:rPr lang="en-US" sz="2000" b="1" dirty="0" err="1" smtClean="0"/>
              <a:t>Lierman</a:t>
            </a:r>
            <a:r>
              <a:rPr lang="en-US" sz="2000" b="1" dirty="0" smtClean="0"/>
              <a:t>, SHARE Project Manager, DAAD Regional Office, Jakarta for the invitation to be part of this important event.  Gratitude likewise to Commissioner </a:t>
            </a:r>
            <a:r>
              <a:rPr lang="en-US" sz="2000" b="1" dirty="0" err="1" smtClean="0"/>
              <a:t>Dr</a:t>
            </a:r>
            <a:r>
              <a:rPr lang="en-US" sz="2000" b="1" dirty="0" smtClean="0"/>
              <a:t> </a:t>
            </a:r>
            <a:r>
              <a:rPr lang="en-US" sz="2000" b="1" smtClean="0"/>
              <a:t>Cynthia Bautista,  </a:t>
            </a:r>
            <a:r>
              <a:rPr lang="en-US" sz="2000" b="1" dirty="0" err="1" smtClean="0"/>
              <a:t>Atty</a:t>
            </a:r>
            <a:r>
              <a:rPr lang="en-US" sz="2000" b="1" dirty="0" smtClean="0"/>
              <a:t> Lilly </a:t>
            </a:r>
            <a:r>
              <a:rPr lang="en-US" sz="2000" b="1" dirty="0" err="1" smtClean="0"/>
              <a:t>Freida</a:t>
            </a:r>
            <a:r>
              <a:rPr lang="en-US" sz="2000" b="1" dirty="0" smtClean="0"/>
              <a:t> T. </a:t>
            </a:r>
            <a:r>
              <a:rPr lang="en-US" sz="2000" b="1" dirty="0" err="1" smtClean="0"/>
              <a:t>Macabangun-Milla</a:t>
            </a:r>
            <a:r>
              <a:rPr lang="en-US" sz="2000" b="1" dirty="0" smtClean="0"/>
              <a:t> Director of the International Affairs Staff of the Commission on Higher Education for her advice.  The kind assistance of </a:t>
            </a:r>
            <a:r>
              <a:rPr lang="en-US" sz="2000" b="1" dirty="0" err="1" smtClean="0"/>
              <a:t>Ms</a:t>
            </a:r>
            <a:r>
              <a:rPr lang="en-US" sz="2000" b="1" dirty="0" smtClean="0"/>
              <a:t> Cleo Angeline </a:t>
            </a:r>
            <a:r>
              <a:rPr lang="en-US" sz="2000" b="1" dirty="0" err="1" smtClean="0"/>
              <a:t>Cachapero</a:t>
            </a:r>
            <a:r>
              <a:rPr lang="en-US" sz="2000" b="1" dirty="0" smtClean="0"/>
              <a:t> and </a:t>
            </a:r>
            <a:r>
              <a:rPr lang="en-US" sz="2000" b="1" dirty="0" err="1" smtClean="0"/>
              <a:t>Ms</a:t>
            </a:r>
            <a:r>
              <a:rPr lang="en-US" sz="2000" b="1" dirty="0" smtClean="0"/>
              <a:t> Blaise </a:t>
            </a:r>
            <a:r>
              <a:rPr lang="en-US" sz="2000" b="1" dirty="0" err="1" smtClean="0"/>
              <a:t>Regacho</a:t>
            </a:r>
            <a:r>
              <a:rPr lang="en-US" sz="2000" b="1" dirty="0" smtClean="0"/>
              <a:t> is also acknowledged.  </a:t>
            </a:r>
          </a:p>
          <a:p>
            <a:pPr marL="0" indent="0" algn="ctr">
              <a:buNone/>
            </a:pPr>
            <a:endParaRPr lang="en-US" sz="2000" dirty="0"/>
          </a:p>
          <a:p>
            <a:endParaRPr lang="en-US" sz="2000" dirty="0"/>
          </a:p>
        </p:txBody>
      </p:sp>
    </p:spTree>
    <p:extLst>
      <p:ext uri="{BB962C8B-B14F-4D97-AF65-F5344CB8AC3E}">
        <p14:creationId xmlns:p14="http://schemas.microsoft.com/office/powerpoint/2010/main" val="3432040284"/>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Finally, issues and Concerns for Consideration</a:t>
            </a:r>
            <a:br>
              <a:rPr lang="en-US" dirty="0" smtClean="0"/>
            </a:br>
            <a:r>
              <a:rPr lang="en-US" dirty="0" smtClean="0"/>
              <a:t>(support from ASEAN)</a:t>
            </a:r>
            <a:endParaRPr lang="en-US" dirty="0"/>
          </a:p>
        </p:txBody>
      </p:sp>
      <p:sp>
        <p:nvSpPr>
          <p:cNvPr id="3" name="Content Placeholder 2"/>
          <p:cNvSpPr>
            <a:spLocks noGrp="1"/>
          </p:cNvSpPr>
          <p:nvPr>
            <p:ph idx="1"/>
          </p:nvPr>
        </p:nvSpPr>
        <p:spPr/>
        <p:txBody>
          <a:bodyPr/>
          <a:lstStyle/>
          <a:p>
            <a:r>
              <a:rPr lang="en-US" dirty="0" smtClean="0"/>
              <a:t>Short Term immersion programs in the educational system and in the communities</a:t>
            </a:r>
          </a:p>
          <a:p>
            <a:r>
              <a:rPr lang="en-US" dirty="0" smtClean="0"/>
              <a:t>Medium Term: one semester, credit transfer</a:t>
            </a:r>
          </a:p>
          <a:p>
            <a:r>
              <a:rPr lang="en-US" dirty="0" smtClean="0"/>
              <a:t>Long Term – consortium arrangements; degree programs; twinning</a:t>
            </a:r>
          </a:p>
          <a:p>
            <a:r>
              <a:rPr lang="en-US" dirty="0" smtClean="0"/>
              <a:t>Leadership development: Higher Education Career System </a:t>
            </a:r>
          </a:p>
          <a:p>
            <a:endParaRPr lang="en-US" dirty="0"/>
          </a:p>
          <a:p>
            <a:r>
              <a:rPr lang="en-US" i="1" dirty="0" smtClean="0"/>
              <a:t>I end with an indicative governance reform framework that we have been using and may be applicable to higher </a:t>
            </a:r>
            <a:r>
              <a:rPr lang="en-US" i="1" dirty="0" err="1" smtClean="0"/>
              <a:t>ed</a:t>
            </a:r>
            <a:r>
              <a:rPr lang="en-US" i="1" dirty="0" smtClean="0"/>
              <a:t> towards a common vision of harmonized higher education in ASEAN </a:t>
            </a:r>
            <a:endParaRPr lang="en-US" i="1" dirty="0"/>
          </a:p>
        </p:txBody>
      </p:sp>
    </p:spTree>
    <p:extLst>
      <p:ext uri="{BB962C8B-B14F-4D97-AF65-F5344CB8AC3E}">
        <p14:creationId xmlns:p14="http://schemas.microsoft.com/office/powerpoint/2010/main" val="3661449910"/>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PH" dirty="0" smtClean="0"/>
              <a:t>Applying an Indicative Policy Pyramid </a:t>
            </a:r>
            <a:endParaRPr lang="en-PH"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388621173"/>
              </p:ext>
            </p:extLst>
          </p:nvPr>
        </p:nvGraphicFramePr>
        <p:xfrm>
          <a:off x="1981200" y="1600201"/>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870359395"/>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4754" name="Group 2"/>
          <p:cNvGrpSpPr>
            <a:grpSpLocks/>
          </p:cNvGrpSpPr>
          <p:nvPr/>
        </p:nvGrpSpPr>
        <p:grpSpPr bwMode="auto">
          <a:xfrm>
            <a:off x="6211888" y="3554415"/>
            <a:ext cx="3629025" cy="2857500"/>
            <a:chOff x="2859397" y="1767106"/>
            <a:chExt cx="2625853" cy="1954055"/>
          </a:xfrm>
        </p:grpSpPr>
        <p:sp>
          <p:nvSpPr>
            <p:cNvPr id="74779" name="Rounded Rectangle 26"/>
            <p:cNvSpPr>
              <a:spLocks noChangeArrowheads="1"/>
            </p:cNvSpPr>
            <p:nvPr/>
          </p:nvSpPr>
          <p:spPr bwMode="auto">
            <a:xfrm>
              <a:off x="2859397" y="1767106"/>
              <a:ext cx="2625853" cy="1954055"/>
            </a:xfrm>
            <a:prstGeom prst="roundRect">
              <a:avLst>
                <a:gd name="adj" fmla="val 10000"/>
              </a:avLst>
            </a:prstGeom>
            <a:solidFill>
              <a:srgbClr val="FFFFFF">
                <a:alpha val="90195"/>
              </a:srgbClr>
            </a:solidFill>
            <a:ln w="25400" algn="ctr">
              <a:solidFill>
                <a:srgbClr val="797B7E"/>
              </a:solidFill>
              <a:round/>
              <a:headEnd/>
              <a:tailEnd/>
            </a:ln>
          </p:spPr>
          <p:txBody>
            <a:bodyPr/>
            <a:lstStyle/>
            <a:p>
              <a:endParaRPr lang="en-PH"/>
            </a:p>
          </p:txBody>
        </p:sp>
        <p:sp>
          <p:nvSpPr>
            <p:cNvPr id="28" name="Rounded Rectangle 4"/>
            <p:cNvSpPr/>
            <p:nvPr/>
          </p:nvSpPr>
          <p:spPr>
            <a:xfrm>
              <a:off x="3618095" y="2101502"/>
              <a:ext cx="1752866" cy="1378694"/>
            </a:xfrm>
            <a:prstGeom prst="rect">
              <a:avLst/>
            </a:prstGeom>
            <a:noFill/>
            <a:ln>
              <a:noFill/>
            </a:ln>
            <a:effectLst/>
          </p:spPr>
          <p:txBody>
            <a:bodyPr lIns="41910" tIns="41910" rIns="41910" bIns="41910" spcCol="1270"/>
            <a:lstStyle/>
            <a:p>
              <a:pPr marL="57150" lvl="1" indent="-57150" algn="r" defTabSz="466725">
                <a:lnSpc>
                  <a:spcPct val="90000"/>
                </a:lnSpc>
                <a:spcAft>
                  <a:spcPct val="15000"/>
                </a:spcAft>
                <a:buFontTx/>
                <a:buChar char="••"/>
                <a:defRPr/>
              </a:pPr>
              <a:endParaRPr lang="en-PH" sz="1600" dirty="0">
                <a:solidFill>
                  <a:srgbClr val="000000">
                    <a:hueOff val="0"/>
                    <a:satOff val="0"/>
                    <a:lumOff val="0"/>
                    <a:alphaOff val="0"/>
                  </a:srgbClr>
                </a:solidFill>
                <a:latin typeface="Calibri"/>
              </a:endParaRPr>
            </a:p>
            <a:p>
              <a:pPr marL="57150" lvl="1" indent="-57150" algn="r" defTabSz="466725">
                <a:lnSpc>
                  <a:spcPct val="90000"/>
                </a:lnSpc>
                <a:spcAft>
                  <a:spcPct val="15000"/>
                </a:spcAft>
                <a:buFontTx/>
                <a:buChar char="••"/>
                <a:defRPr/>
              </a:pPr>
              <a:endParaRPr lang="en-PH" sz="1600" dirty="0">
                <a:solidFill>
                  <a:srgbClr val="000000">
                    <a:hueOff val="0"/>
                    <a:satOff val="0"/>
                    <a:lumOff val="0"/>
                    <a:alphaOff val="0"/>
                  </a:srgbClr>
                </a:solidFill>
                <a:latin typeface="Calibri"/>
              </a:endParaRPr>
            </a:p>
            <a:p>
              <a:pPr marL="57150" lvl="1" indent="-57150" algn="r" defTabSz="466725">
                <a:lnSpc>
                  <a:spcPct val="90000"/>
                </a:lnSpc>
                <a:spcAft>
                  <a:spcPct val="15000"/>
                </a:spcAft>
                <a:buFontTx/>
                <a:buChar char="••"/>
                <a:defRPr/>
              </a:pPr>
              <a:endParaRPr lang="en-PH" sz="1600" dirty="0">
                <a:solidFill>
                  <a:srgbClr val="000000">
                    <a:hueOff val="0"/>
                    <a:satOff val="0"/>
                    <a:lumOff val="0"/>
                    <a:alphaOff val="0"/>
                  </a:srgbClr>
                </a:solidFill>
                <a:latin typeface="Calibri"/>
              </a:endParaRPr>
            </a:p>
            <a:p>
              <a:pPr marL="57150" lvl="1" indent="-57150" algn="r" defTabSz="466725">
                <a:lnSpc>
                  <a:spcPct val="90000"/>
                </a:lnSpc>
                <a:spcAft>
                  <a:spcPct val="15000"/>
                </a:spcAft>
                <a:buFontTx/>
                <a:buChar char="••"/>
                <a:defRPr/>
              </a:pPr>
              <a:r>
                <a:rPr lang="en-PH" sz="1600" b="1" dirty="0" smtClean="0">
                  <a:solidFill>
                    <a:srgbClr val="000000">
                      <a:hueOff val="0"/>
                      <a:satOff val="0"/>
                      <a:lumOff val="0"/>
                      <a:alphaOff val="0"/>
                    </a:srgbClr>
                  </a:solidFill>
                  <a:latin typeface="Calibri"/>
                </a:rPr>
                <a:t>Continuing engagement of stakeholders</a:t>
              </a:r>
            </a:p>
            <a:p>
              <a:pPr marL="57150" lvl="1" indent="-57150" algn="r" defTabSz="466725">
                <a:lnSpc>
                  <a:spcPct val="90000"/>
                </a:lnSpc>
                <a:spcAft>
                  <a:spcPct val="15000"/>
                </a:spcAft>
                <a:buFontTx/>
                <a:buChar char="••"/>
                <a:defRPr/>
              </a:pPr>
              <a:r>
                <a:rPr lang="en-PH" sz="1600" b="1" dirty="0" smtClean="0">
                  <a:solidFill>
                    <a:srgbClr val="000000">
                      <a:hueOff val="0"/>
                      <a:satOff val="0"/>
                      <a:lumOff val="0"/>
                      <a:alphaOff val="0"/>
                    </a:srgbClr>
                  </a:solidFill>
                  <a:latin typeface="Calibri"/>
                </a:rPr>
                <a:t>Martin Valcke and Stefan Hell who emphasized role of stakeholders, </a:t>
              </a:r>
              <a:r>
                <a:rPr lang="en-PH" sz="1600" b="1" dirty="0" smtClean="0">
                  <a:solidFill>
                    <a:srgbClr val="000000">
                      <a:hueOff val="0"/>
                      <a:satOff val="0"/>
                      <a:lumOff val="0"/>
                      <a:alphaOff val="0"/>
                    </a:srgbClr>
                  </a:solidFill>
                  <a:latin typeface="Calibri"/>
                </a:rPr>
                <a:t>employers, alumni</a:t>
              </a:r>
              <a:r>
                <a:rPr lang="en-PH" sz="1600" b="1" dirty="0" smtClean="0">
                  <a:solidFill>
                    <a:srgbClr val="000000">
                      <a:hueOff val="0"/>
                      <a:satOff val="0"/>
                      <a:lumOff val="0"/>
                      <a:alphaOff val="0"/>
                    </a:srgbClr>
                  </a:solidFill>
                  <a:latin typeface="Calibri"/>
                </a:rPr>
                <a:t>, students</a:t>
              </a:r>
              <a:endParaRPr lang="en-PH" sz="1600" b="1" dirty="0">
                <a:solidFill>
                  <a:srgbClr val="000000">
                    <a:hueOff val="0"/>
                    <a:satOff val="0"/>
                    <a:lumOff val="0"/>
                    <a:alphaOff val="0"/>
                  </a:srgbClr>
                </a:solidFill>
                <a:latin typeface="Calibri"/>
              </a:endParaRPr>
            </a:p>
            <a:p>
              <a:pPr marL="57150" lvl="1" indent="-57150" algn="r" defTabSz="466725">
                <a:lnSpc>
                  <a:spcPct val="90000"/>
                </a:lnSpc>
                <a:spcAft>
                  <a:spcPct val="15000"/>
                </a:spcAft>
                <a:buFontTx/>
                <a:buChar char="••"/>
                <a:defRPr/>
              </a:pPr>
              <a:r>
                <a:rPr lang="en-PH" sz="1600" b="1" dirty="0" smtClean="0">
                  <a:solidFill>
                    <a:srgbClr val="000000">
                      <a:hueOff val="0"/>
                      <a:satOff val="0"/>
                      <a:lumOff val="0"/>
                      <a:alphaOff val="0"/>
                    </a:srgbClr>
                  </a:solidFill>
                  <a:latin typeface="Calibri"/>
                </a:rPr>
                <a:t> </a:t>
              </a:r>
              <a:endParaRPr lang="en-PH" sz="1600" b="1" dirty="0">
                <a:solidFill>
                  <a:srgbClr val="000000">
                    <a:hueOff val="0"/>
                    <a:satOff val="0"/>
                    <a:lumOff val="0"/>
                    <a:alphaOff val="0"/>
                  </a:srgbClr>
                </a:solidFill>
                <a:latin typeface="Calibri"/>
              </a:endParaRPr>
            </a:p>
          </p:txBody>
        </p:sp>
      </p:grpSp>
      <p:grpSp>
        <p:nvGrpSpPr>
          <p:cNvPr id="74755" name="Group 3"/>
          <p:cNvGrpSpPr>
            <a:grpSpLocks/>
          </p:cNvGrpSpPr>
          <p:nvPr/>
        </p:nvGrpSpPr>
        <p:grpSpPr bwMode="auto">
          <a:xfrm>
            <a:off x="2386859" y="3349464"/>
            <a:ext cx="3774395" cy="3214376"/>
            <a:chOff x="34554" y="1537208"/>
            <a:chExt cx="2513752" cy="2135673"/>
          </a:xfrm>
        </p:grpSpPr>
        <p:sp>
          <p:nvSpPr>
            <p:cNvPr id="74777" name="Rounded Rectangle 24"/>
            <p:cNvSpPr>
              <a:spLocks noChangeArrowheads="1"/>
            </p:cNvSpPr>
            <p:nvPr/>
          </p:nvSpPr>
          <p:spPr bwMode="auto">
            <a:xfrm>
              <a:off x="34554" y="1537208"/>
              <a:ext cx="2513752" cy="2066718"/>
            </a:xfrm>
            <a:prstGeom prst="roundRect">
              <a:avLst>
                <a:gd name="adj" fmla="val 10000"/>
              </a:avLst>
            </a:prstGeom>
            <a:solidFill>
              <a:srgbClr val="FFFFFF">
                <a:alpha val="90195"/>
              </a:srgbClr>
            </a:solidFill>
            <a:ln w="25400" algn="ctr">
              <a:solidFill>
                <a:srgbClr val="797B7E"/>
              </a:solidFill>
              <a:round/>
              <a:headEnd/>
              <a:tailEnd/>
            </a:ln>
          </p:spPr>
          <p:txBody>
            <a:bodyPr/>
            <a:lstStyle/>
            <a:p>
              <a:endParaRPr lang="en-PH"/>
            </a:p>
          </p:txBody>
        </p:sp>
        <p:sp>
          <p:nvSpPr>
            <p:cNvPr id="26" name="Rounded Rectangle 6"/>
            <p:cNvSpPr/>
            <p:nvPr/>
          </p:nvSpPr>
          <p:spPr>
            <a:xfrm>
              <a:off x="84476" y="1861126"/>
              <a:ext cx="1669077" cy="1811755"/>
            </a:xfrm>
            <a:prstGeom prst="rect">
              <a:avLst/>
            </a:prstGeom>
            <a:noFill/>
            <a:ln>
              <a:noFill/>
            </a:ln>
            <a:effectLst/>
          </p:spPr>
          <p:txBody>
            <a:bodyPr lIns="41910" tIns="41910" rIns="41910" bIns="41910" spcCol="1270"/>
            <a:lstStyle/>
            <a:p>
              <a:pPr marL="0" lvl="1" defTabSz="466725">
                <a:lnSpc>
                  <a:spcPct val="90000"/>
                </a:lnSpc>
                <a:spcAft>
                  <a:spcPct val="15000"/>
                </a:spcAft>
                <a:defRPr/>
              </a:pPr>
              <a:endParaRPr lang="en-PH" sz="1600" dirty="0">
                <a:solidFill>
                  <a:srgbClr val="000000">
                    <a:hueOff val="0"/>
                    <a:satOff val="0"/>
                    <a:lumOff val="0"/>
                    <a:alphaOff val="0"/>
                  </a:srgbClr>
                </a:solidFill>
                <a:latin typeface="Calibri"/>
              </a:endParaRPr>
            </a:p>
            <a:p>
              <a:pPr marL="57150" lvl="1" indent="-57150" defTabSz="466725">
                <a:lnSpc>
                  <a:spcPct val="90000"/>
                </a:lnSpc>
                <a:spcAft>
                  <a:spcPct val="15000"/>
                </a:spcAft>
                <a:buFontTx/>
                <a:buChar char="••"/>
                <a:defRPr/>
              </a:pPr>
              <a:r>
                <a:rPr lang="en-PH" sz="1600" b="1" dirty="0">
                  <a:solidFill>
                    <a:srgbClr val="000000">
                      <a:hueOff val="0"/>
                      <a:satOff val="0"/>
                      <a:lumOff val="0"/>
                      <a:alphaOff val="0"/>
                    </a:srgbClr>
                  </a:solidFill>
                  <a:latin typeface="Calibri"/>
                </a:rPr>
                <a:t>Develop </a:t>
              </a:r>
              <a:r>
                <a:rPr lang="en-PH" sz="1600" b="1" dirty="0" smtClean="0">
                  <a:solidFill>
                    <a:srgbClr val="000000">
                      <a:hueOff val="0"/>
                      <a:satOff val="0"/>
                      <a:lumOff val="0"/>
                      <a:alphaOff val="0"/>
                    </a:srgbClr>
                  </a:solidFill>
                  <a:latin typeface="Calibri"/>
                </a:rPr>
                <a:t>“Outcomes </a:t>
              </a:r>
            </a:p>
            <a:p>
              <a:pPr marL="0" lvl="1" defTabSz="466725">
                <a:lnSpc>
                  <a:spcPct val="90000"/>
                </a:lnSpc>
                <a:spcAft>
                  <a:spcPct val="15000"/>
                </a:spcAft>
                <a:defRPr/>
              </a:pPr>
              <a:r>
                <a:rPr lang="en-PH" sz="1600" b="1" dirty="0" smtClean="0">
                  <a:solidFill>
                    <a:srgbClr val="000000">
                      <a:hueOff val="0"/>
                      <a:satOff val="0"/>
                      <a:lumOff val="0"/>
                      <a:alphaOff val="0"/>
                    </a:srgbClr>
                  </a:solidFill>
                  <a:latin typeface="Calibri"/>
                </a:rPr>
                <a:t>based </a:t>
              </a:r>
              <a:r>
                <a:rPr lang="en-PH" sz="1600" b="1" dirty="0" err="1" smtClean="0">
                  <a:solidFill>
                    <a:srgbClr val="000000">
                      <a:hueOff val="0"/>
                      <a:satOff val="0"/>
                      <a:lumOff val="0"/>
                      <a:alphaOff val="0"/>
                    </a:srgbClr>
                  </a:solidFill>
                  <a:latin typeface="Calibri"/>
                </a:rPr>
                <a:t>mindsets</a:t>
              </a:r>
              <a:r>
                <a:rPr lang="en-PH" sz="1600" b="1" dirty="0" smtClean="0">
                  <a:solidFill>
                    <a:srgbClr val="000000">
                      <a:hueOff val="0"/>
                      <a:satOff val="0"/>
                      <a:lumOff val="0"/>
                      <a:alphaOff val="0"/>
                    </a:srgbClr>
                  </a:solidFill>
                  <a:latin typeface="Calibri"/>
                </a:rPr>
                <a:t>” (CMO 46 since 2012) </a:t>
              </a:r>
              <a:r>
                <a:rPr lang="en-PH" sz="1600" b="1" dirty="0" err="1" smtClean="0">
                  <a:solidFill>
                    <a:srgbClr val="000000">
                      <a:hueOff val="0"/>
                      <a:satOff val="0"/>
                      <a:lumOff val="0"/>
                      <a:alphaOff val="0"/>
                    </a:srgbClr>
                  </a:solidFill>
                  <a:latin typeface="Calibri"/>
                </a:rPr>
                <a:t>vs</a:t>
              </a:r>
              <a:r>
                <a:rPr lang="en-PH" sz="1600" b="1" dirty="0" smtClean="0">
                  <a:solidFill>
                    <a:srgbClr val="000000">
                      <a:hueOff val="0"/>
                      <a:satOff val="0"/>
                      <a:lumOff val="0"/>
                      <a:alphaOff val="0"/>
                    </a:srgbClr>
                  </a:solidFill>
                  <a:latin typeface="Calibri"/>
                </a:rPr>
                <a:t> CU in 2008</a:t>
              </a:r>
            </a:p>
            <a:p>
              <a:pPr marL="57150" lvl="1" indent="-57150" defTabSz="466725">
                <a:lnSpc>
                  <a:spcPct val="90000"/>
                </a:lnSpc>
                <a:spcAft>
                  <a:spcPct val="15000"/>
                </a:spcAft>
                <a:buFontTx/>
                <a:buChar char="••"/>
                <a:defRPr/>
              </a:pPr>
              <a:r>
                <a:rPr lang="en-PH" sz="1600" b="1" dirty="0" smtClean="0">
                  <a:solidFill>
                    <a:srgbClr val="000000">
                      <a:hueOff val="0"/>
                      <a:satOff val="0"/>
                      <a:lumOff val="0"/>
                      <a:alphaOff val="0"/>
                    </a:srgbClr>
                  </a:solidFill>
                  <a:latin typeface="Calibri"/>
                </a:rPr>
                <a:t>ASEAN </a:t>
              </a:r>
              <a:r>
                <a:rPr lang="en-PH" sz="1600" b="1" dirty="0" err="1" smtClean="0">
                  <a:solidFill>
                    <a:srgbClr val="000000">
                      <a:hueOff val="0"/>
                      <a:satOff val="0"/>
                      <a:lumOff val="0"/>
                      <a:alphaOff val="0"/>
                    </a:srgbClr>
                  </a:solidFill>
                  <a:latin typeface="Calibri"/>
                </a:rPr>
                <a:t>mindset</a:t>
              </a:r>
              <a:r>
                <a:rPr lang="en-PH" sz="1600" b="1" dirty="0" smtClean="0">
                  <a:solidFill>
                    <a:srgbClr val="000000">
                      <a:hueOff val="0"/>
                      <a:satOff val="0"/>
                      <a:lumOff val="0"/>
                      <a:alphaOff val="0"/>
                    </a:srgbClr>
                  </a:solidFill>
                  <a:latin typeface="Calibri"/>
                </a:rPr>
                <a:t> of </a:t>
              </a:r>
              <a:r>
                <a:rPr lang="en-PH" sz="1600" b="1" dirty="0" err="1" smtClean="0">
                  <a:solidFill>
                    <a:srgbClr val="000000">
                      <a:hueOff val="0"/>
                      <a:satOff val="0"/>
                      <a:lumOff val="0"/>
                      <a:alphaOff val="0"/>
                    </a:srgbClr>
                  </a:solidFill>
                  <a:latin typeface="Calibri"/>
                </a:rPr>
                <a:t>Glocalization</a:t>
              </a:r>
              <a:r>
                <a:rPr lang="en-PH" sz="1600" b="1" dirty="0" smtClean="0">
                  <a:solidFill>
                    <a:srgbClr val="000000">
                      <a:hueOff val="0"/>
                      <a:satOff val="0"/>
                      <a:lumOff val="0"/>
                      <a:alphaOff val="0"/>
                    </a:srgbClr>
                  </a:solidFill>
                  <a:latin typeface="Calibri"/>
                </a:rPr>
                <a:t> and Coopetition</a:t>
              </a:r>
            </a:p>
            <a:p>
              <a:pPr marL="57150" lvl="1" indent="-57150" defTabSz="466725">
                <a:lnSpc>
                  <a:spcPct val="90000"/>
                </a:lnSpc>
                <a:spcAft>
                  <a:spcPct val="15000"/>
                </a:spcAft>
                <a:buFontTx/>
                <a:buChar char="••"/>
                <a:defRPr/>
              </a:pPr>
              <a:r>
                <a:rPr lang="en-PH" sz="1600" b="1" dirty="0" smtClean="0">
                  <a:solidFill>
                    <a:srgbClr val="000000">
                      <a:hueOff val="0"/>
                      <a:satOff val="0"/>
                      <a:lumOff val="0"/>
                      <a:alphaOff val="0"/>
                    </a:srgbClr>
                  </a:solidFill>
                  <a:latin typeface="Calibri"/>
                </a:rPr>
                <a:t>Academic Freedom NOT related at all. Role of government: enabler to regulator </a:t>
              </a:r>
              <a:endParaRPr lang="en-PH" sz="1600" b="1" dirty="0">
                <a:solidFill>
                  <a:srgbClr val="000000">
                    <a:hueOff val="0"/>
                    <a:satOff val="0"/>
                    <a:lumOff val="0"/>
                    <a:alphaOff val="0"/>
                  </a:srgbClr>
                </a:solidFill>
                <a:latin typeface="Calibri"/>
              </a:endParaRPr>
            </a:p>
          </p:txBody>
        </p:sp>
      </p:grpSp>
      <p:grpSp>
        <p:nvGrpSpPr>
          <p:cNvPr id="74756" name="Group 4"/>
          <p:cNvGrpSpPr>
            <a:grpSpLocks/>
          </p:cNvGrpSpPr>
          <p:nvPr/>
        </p:nvGrpSpPr>
        <p:grpSpPr bwMode="auto">
          <a:xfrm>
            <a:off x="6062664" y="457200"/>
            <a:ext cx="3843337" cy="2965450"/>
            <a:chOff x="2808547" y="-379370"/>
            <a:chExt cx="2677852" cy="2042612"/>
          </a:xfrm>
        </p:grpSpPr>
        <p:sp>
          <p:nvSpPr>
            <p:cNvPr id="74775" name="Rounded Rectangle 22"/>
            <p:cNvSpPr>
              <a:spLocks noChangeArrowheads="1"/>
            </p:cNvSpPr>
            <p:nvPr/>
          </p:nvSpPr>
          <p:spPr bwMode="auto">
            <a:xfrm>
              <a:off x="2808547" y="-379370"/>
              <a:ext cx="2677852" cy="2042612"/>
            </a:xfrm>
            <a:prstGeom prst="roundRect">
              <a:avLst>
                <a:gd name="adj" fmla="val 10000"/>
              </a:avLst>
            </a:prstGeom>
            <a:solidFill>
              <a:srgbClr val="FFFFFF">
                <a:alpha val="90195"/>
              </a:srgbClr>
            </a:solidFill>
            <a:ln w="25400" algn="ctr">
              <a:solidFill>
                <a:srgbClr val="797B7E"/>
              </a:solidFill>
              <a:round/>
              <a:headEnd/>
              <a:tailEnd/>
            </a:ln>
          </p:spPr>
          <p:txBody>
            <a:bodyPr/>
            <a:lstStyle/>
            <a:p>
              <a:endParaRPr lang="en-PH"/>
            </a:p>
          </p:txBody>
        </p:sp>
        <p:sp>
          <p:nvSpPr>
            <p:cNvPr id="24" name="Rounded Rectangle 8"/>
            <p:cNvSpPr/>
            <p:nvPr/>
          </p:nvSpPr>
          <p:spPr>
            <a:xfrm>
              <a:off x="3656920" y="-334537"/>
              <a:ext cx="1784129" cy="1442294"/>
            </a:xfrm>
            <a:prstGeom prst="rect">
              <a:avLst/>
            </a:prstGeom>
            <a:noFill/>
            <a:ln>
              <a:noFill/>
            </a:ln>
            <a:effectLst/>
          </p:spPr>
          <p:txBody>
            <a:bodyPr lIns="41910" tIns="41910" rIns="41910" bIns="41910" spcCol="1270"/>
            <a:lstStyle/>
            <a:p>
              <a:pPr marL="57150" lvl="1" indent="-57150" algn="r" defTabSz="466725">
                <a:lnSpc>
                  <a:spcPct val="90000"/>
                </a:lnSpc>
                <a:spcAft>
                  <a:spcPct val="15000"/>
                </a:spcAft>
                <a:buFontTx/>
                <a:buChar char="••"/>
                <a:defRPr/>
              </a:pPr>
              <a:r>
                <a:rPr lang="en-PH" sz="1600" b="1" dirty="0">
                  <a:solidFill>
                    <a:srgbClr val="000000">
                      <a:hueOff val="0"/>
                      <a:satOff val="0"/>
                      <a:lumOff val="0"/>
                      <a:alphaOff val="0"/>
                    </a:srgbClr>
                  </a:solidFill>
                  <a:latin typeface="Calibri"/>
                </a:rPr>
                <a:t>Encourage innovative </a:t>
              </a:r>
              <a:r>
                <a:rPr lang="en-PH" sz="1600" b="1" dirty="0" smtClean="0">
                  <a:solidFill>
                    <a:srgbClr val="000000">
                      <a:hueOff val="0"/>
                      <a:satOff val="0"/>
                      <a:lumOff val="0"/>
                      <a:alphaOff val="0"/>
                    </a:srgbClr>
                  </a:solidFill>
                  <a:latin typeface="Calibri"/>
                </a:rPr>
                <a:t>leaders</a:t>
              </a:r>
            </a:p>
            <a:p>
              <a:pPr marL="57150" lvl="1" indent="-57150" algn="r" defTabSz="466725">
                <a:lnSpc>
                  <a:spcPct val="90000"/>
                </a:lnSpc>
                <a:spcAft>
                  <a:spcPct val="15000"/>
                </a:spcAft>
                <a:buFontTx/>
                <a:buChar char="••"/>
                <a:defRPr/>
              </a:pPr>
              <a:r>
                <a:rPr lang="en-PH" sz="1600" b="1" dirty="0" smtClean="0">
                  <a:solidFill>
                    <a:srgbClr val="000000">
                      <a:hueOff val="0"/>
                      <a:satOff val="0"/>
                      <a:lumOff val="0"/>
                      <a:alphaOff val="0"/>
                    </a:srgbClr>
                  </a:solidFill>
                  <a:latin typeface="Calibri"/>
                </a:rPr>
                <a:t>Role of Champions in the University: Dr </a:t>
              </a:r>
              <a:r>
                <a:rPr lang="en-PH" sz="1600" b="1" dirty="0" err="1" smtClean="0">
                  <a:solidFill>
                    <a:srgbClr val="000000">
                      <a:hueOff val="0"/>
                      <a:satOff val="0"/>
                      <a:lumOff val="0"/>
                      <a:alphaOff val="0"/>
                    </a:srgbClr>
                  </a:solidFill>
                  <a:latin typeface="Calibri"/>
                </a:rPr>
                <a:t>Kalaya</a:t>
              </a:r>
              <a:r>
                <a:rPr lang="en-PH" sz="1600" b="1" dirty="0" smtClean="0">
                  <a:solidFill>
                    <a:srgbClr val="000000">
                      <a:hueOff val="0"/>
                      <a:satOff val="0"/>
                      <a:lumOff val="0"/>
                      <a:alphaOff val="0"/>
                    </a:srgbClr>
                  </a:solidFill>
                  <a:latin typeface="Calibri"/>
                </a:rPr>
                <a:t> of </a:t>
              </a:r>
              <a:r>
                <a:rPr lang="en-PH" sz="1600" b="1" dirty="0" err="1" smtClean="0">
                  <a:solidFill>
                    <a:srgbClr val="000000">
                      <a:hueOff val="0"/>
                      <a:satOff val="0"/>
                      <a:lumOff val="0"/>
                      <a:alphaOff val="0"/>
                    </a:srgbClr>
                  </a:solidFill>
                  <a:latin typeface="Calibri"/>
                </a:rPr>
                <a:t>Chualungkorn</a:t>
              </a:r>
              <a:r>
                <a:rPr lang="en-PH" sz="1600" b="1" dirty="0" smtClean="0">
                  <a:solidFill>
                    <a:srgbClr val="000000">
                      <a:hueOff val="0"/>
                      <a:satOff val="0"/>
                      <a:lumOff val="0"/>
                      <a:alphaOff val="0"/>
                    </a:srgbClr>
                  </a:solidFill>
                  <a:latin typeface="Calibri"/>
                </a:rPr>
                <a:t> U and Outcomes based. </a:t>
              </a:r>
              <a:endParaRPr lang="en-PH" sz="1600" b="1" dirty="0">
                <a:solidFill>
                  <a:srgbClr val="000000">
                    <a:hueOff val="0"/>
                    <a:satOff val="0"/>
                    <a:lumOff val="0"/>
                    <a:alphaOff val="0"/>
                  </a:srgbClr>
                </a:solidFill>
                <a:latin typeface="Calibri"/>
              </a:endParaRPr>
            </a:p>
            <a:p>
              <a:pPr marL="57150" lvl="1" indent="-57150" algn="r" defTabSz="466725">
                <a:lnSpc>
                  <a:spcPct val="90000"/>
                </a:lnSpc>
                <a:spcAft>
                  <a:spcPct val="15000"/>
                </a:spcAft>
                <a:buFontTx/>
                <a:buChar char="••"/>
                <a:defRPr/>
              </a:pPr>
              <a:r>
                <a:rPr lang="en-PH" sz="1600" b="1" dirty="0" smtClean="0">
                  <a:solidFill>
                    <a:srgbClr val="000000">
                      <a:hueOff val="0"/>
                      <a:satOff val="0"/>
                      <a:lumOff val="0"/>
                      <a:alphaOff val="0"/>
                    </a:srgbClr>
                  </a:solidFill>
                  <a:latin typeface="Calibri"/>
                </a:rPr>
                <a:t>Develop leadership among HEIs (</a:t>
              </a:r>
              <a:r>
                <a:rPr lang="en-PH" sz="1600" b="1" dirty="0" err="1" smtClean="0">
                  <a:solidFill>
                    <a:srgbClr val="000000">
                      <a:hueOff val="0"/>
                      <a:satOff val="0"/>
                      <a:lumOff val="0"/>
                      <a:alphaOff val="0"/>
                    </a:srgbClr>
                  </a:solidFill>
                  <a:latin typeface="Calibri"/>
                </a:rPr>
                <a:t>PhilHECS</a:t>
              </a:r>
              <a:r>
                <a:rPr lang="en-PH" sz="1600" b="1" dirty="0" smtClean="0">
                  <a:solidFill>
                    <a:srgbClr val="000000">
                      <a:hueOff val="0"/>
                      <a:satOff val="0"/>
                      <a:lumOff val="0"/>
                      <a:alphaOff val="0"/>
                    </a:srgbClr>
                  </a:solidFill>
                  <a:latin typeface="Calibri"/>
                </a:rPr>
                <a:t>)</a:t>
              </a:r>
              <a:endParaRPr lang="en-PH" sz="1600" b="1" dirty="0">
                <a:solidFill>
                  <a:srgbClr val="000000">
                    <a:hueOff val="0"/>
                    <a:satOff val="0"/>
                    <a:lumOff val="0"/>
                    <a:alphaOff val="0"/>
                  </a:srgbClr>
                </a:solidFill>
                <a:latin typeface="Calibri"/>
              </a:endParaRPr>
            </a:p>
            <a:p>
              <a:pPr marL="57150" lvl="1" indent="-57150" defTabSz="466725">
                <a:lnSpc>
                  <a:spcPct val="90000"/>
                </a:lnSpc>
                <a:spcAft>
                  <a:spcPct val="15000"/>
                </a:spcAft>
                <a:buFontTx/>
                <a:buChar char="••"/>
                <a:defRPr/>
              </a:pPr>
              <a:endParaRPr lang="en-PH" sz="1600" b="1" dirty="0">
                <a:solidFill>
                  <a:srgbClr val="000000">
                    <a:hueOff val="0"/>
                    <a:satOff val="0"/>
                    <a:lumOff val="0"/>
                    <a:alphaOff val="0"/>
                  </a:srgbClr>
                </a:solidFill>
                <a:latin typeface="Calibri"/>
              </a:endParaRPr>
            </a:p>
          </p:txBody>
        </p:sp>
      </p:grpSp>
      <p:grpSp>
        <p:nvGrpSpPr>
          <p:cNvPr id="74757" name="Group 5"/>
          <p:cNvGrpSpPr>
            <a:grpSpLocks/>
          </p:cNvGrpSpPr>
          <p:nvPr/>
        </p:nvGrpSpPr>
        <p:grpSpPr bwMode="auto">
          <a:xfrm>
            <a:off x="2499826" y="376578"/>
            <a:ext cx="3894138" cy="2982913"/>
            <a:chOff x="0" y="-374229"/>
            <a:chExt cx="2819475" cy="2055044"/>
          </a:xfrm>
        </p:grpSpPr>
        <p:sp>
          <p:nvSpPr>
            <p:cNvPr id="74773" name="Rounded Rectangle 20"/>
            <p:cNvSpPr>
              <a:spLocks noChangeArrowheads="1"/>
            </p:cNvSpPr>
            <p:nvPr/>
          </p:nvSpPr>
          <p:spPr bwMode="auto">
            <a:xfrm>
              <a:off x="0" y="-374229"/>
              <a:ext cx="2819475" cy="2055044"/>
            </a:xfrm>
            <a:prstGeom prst="roundRect">
              <a:avLst>
                <a:gd name="adj" fmla="val 10000"/>
              </a:avLst>
            </a:prstGeom>
            <a:solidFill>
              <a:srgbClr val="FFFFFF">
                <a:alpha val="90195"/>
              </a:srgbClr>
            </a:solidFill>
            <a:ln w="25400" algn="ctr">
              <a:solidFill>
                <a:srgbClr val="797B7E"/>
              </a:solidFill>
              <a:round/>
              <a:headEnd/>
              <a:tailEnd/>
            </a:ln>
          </p:spPr>
          <p:txBody>
            <a:bodyPr/>
            <a:lstStyle/>
            <a:p>
              <a:endParaRPr lang="en-PH"/>
            </a:p>
          </p:txBody>
        </p:sp>
        <p:sp>
          <p:nvSpPr>
            <p:cNvPr id="74774" name="Rounded Rectangle 10"/>
            <p:cNvSpPr>
              <a:spLocks noChangeArrowheads="1"/>
            </p:cNvSpPr>
            <p:nvPr/>
          </p:nvSpPr>
          <p:spPr bwMode="auto">
            <a:xfrm>
              <a:off x="45398" y="-329387"/>
              <a:ext cx="1882836" cy="145132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41910" tIns="41910" rIns="41910" bIns="41910"/>
            <a:lstStyle/>
            <a:p>
              <a:pPr marL="57150" lvl="1" indent="-57150" defTabSz="466725">
                <a:lnSpc>
                  <a:spcPct val="90000"/>
                </a:lnSpc>
                <a:spcAft>
                  <a:spcPct val="15000"/>
                </a:spcAft>
                <a:buFontTx/>
                <a:buChar char="•"/>
              </a:pPr>
              <a:r>
                <a:rPr lang="en-PH" b="1" dirty="0" smtClean="0">
                  <a:solidFill>
                    <a:srgbClr val="000000"/>
                  </a:solidFill>
                  <a:latin typeface="Calibri" pitchFamily="-112" charset="0"/>
                </a:rPr>
                <a:t>Institutional mechanisms and process in place at the regional an national level: outcomes based; quality assurance accreditation; quality frameworks</a:t>
              </a:r>
            </a:p>
            <a:p>
              <a:pPr marL="57150" lvl="1" indent="-57150" defTabSz="466725">
                <a:lnSpc>
                  <a:spcPct val="90000"/>
                </a:lnSpc>
                <a:spcAft>
                  <a:spcPct val="15000"/>
                </a:spcAft>
                <a:buFontTx/>
                <a:buChar char="•"/>
              </a:pPr>
              <a:r>
                <a:rPr lang="en-PH" b="1" dirty="0" smtClean="0">
                  <a:solidFill>
                    <a:srgbClr val="000000"/>
                  </a:solidFill>
                  <a:latin typeface="Calibri" pitchFamily="-112" charset="0"/>
                </a:rPr>
                <a:t>Tri-focalized structure </a:t>
              </a:r>
              <a:endParaRPr lang="en-PH" b="1" dirty="0">
                <a:solidFill>
                  <a:srgbClr val="000000"/>
                </a:solidFill>
                <a:latin typeface="Calibri" pitchFamily="-112" charset="0"/>
              </a:endParaRPr>
            </a:p>
            <a:p>
              <a:pPr marL="0" lvl="1" defTabSz="466725">
                <a:lnSpc>
                  <a:spcPct val="90000"/>
                </a:lnSpc>
                <a:spcAft>
                  <a:spcPct val="15000"/>
                </a:spcAft>
              </a:pPr>
              <a:r>
                <a:rPr lang="en-PH" b="1" dirty="0" smtClean="0">
                  <a:solidFill>
                    <a:srgbClr val="000000"/>
                  </a:solidFill>
                  <a:latin typeface="Calibri" pitchFamily="-112" charset="0"/>
                </a:rPr>
                <a:t>In the </a:t>
              </a:r>
              <a:r>
                <a:rPr lang="en-PH" b="1" dirty="0" smtClean="0">
                  <a:solidFill>
                    <a:srgbClr val="000000"/>
                  </a:solidFill>
                  <a:latin typeface="Calibri" pitchFamily="-112" charset="0"/>
                </a:rPr>
                <a:t>Philippines</a:t>
              </a:r>
            </a:p>
            <a:p>
              <a:pPr marL="0" lvl="1" defTabSz="466725">
                <a:lnSpc>
                  <a:spcPct val="90000"/>
                </a:lnSpc>
                <a:spcAft>
                  <a:spcPct val="15000"/>
                </a:spcAft>
              </a:pPr>
              <a:r>
                <a:rPr lang="en-PH" b="1" dirty="0" smtClean="0">
                  <a:solidFill>
                    <a:srgbClr val="000000"/>
                  </a:solidFill>
                  <a:latin typeface="Calibri" pitchFamily="-112" charset="0"/>
                </a:rPr>
                <a:t>Town and gown</a:t>
              </a:r>
            </a:p>
            <a:p>
              <a:pPr marL="0" lvl="1" defTabSz="466725">
                <a:lnSpc>
                  <a:spcPct val="90000"/>
                </a:lnSpc>
                <a:spcAft>
                  <a:spcPct val="15000"/>
                </a:spcAft>
              </a:pPr>
              <a:endParaRPr lang="en-PH" b="1" dirty="0" smtClean="0">
                <a:solidFill>
                  <a:srgbClr val="000000"/>
                </a:solidFill>
                <a:latin typeface="Calibri" pitchFamily="-112" charset="0"/>
              </a:endParaRPr>
            </a:p>
            <a:p>
              <a:pPr marL="57150" lvl="1" indent="-57150" defTabSz="466725">
                <a:lnSpc>
                  <a:spcPct val="90000"/>
                </a:lnSpc>
                <a:spcAft>
                  <a:spcPct val="15000"/>
                </a:spcAft>
                <a:buFontTx/>
                <a:buChar char="•"/>
              </a:pPr>
              <a:endParaRPr lang="en-PH" sz="1000" dirty="0">
                <a:solidFill>
                  <a:srgbClr val="000000"/>
                </a:solidFill>
                <a:latin typeface="Calibri" pitchFamily="-112" charset="0"/>
              </a:endParaRPr>
            </a:p>
          </p:txBody>
        </p:sp>
      </p:grpSp>
      <p:grpSp>
        <p:nvGrpSpPr>
          <p:cNvPr id="74758" name="Group 6"/>
          <p:cNvGrpSpPr>
            <a:grpSpLocks/>
          </p:cNvGrpSpPr>
          <p:nvPr/>
        </p:nvGrpSpPr>
        <p:grpSpPr bwMode="auto">
          <a:xfrm>
            <a:off x="4381501" y="1665288"/>
            <a:ext cx="1806575" cy="1782762"/>
            <a:chOff x="1220558" y="112607"/>
            <a:chExt cx="1605114" cy="1576153"/>
          </a:xfrm>
        </p:grpSpPr>
        <p:sp>
          <p:nvSpPr>
            <p:cNvPr id="19" name="Pie 18"/>
            <p:cNvSpPr/>
            <p:nvPr/>
          </p:nvSpPr>
          <p:spPr>
            <a:xfrm>
              <a:off x="1220558" y="112607"/>
              <a:ext cx="1530360" cy="1576153"/>
            </a:xfrm>
            <a:prstGeom prst="pieWedge">
              <a:avLst/>
            </a:prstGeom>
            <a:solidFill>
              <a:srgbClr val="797B7E">
                <a:hueOff val="0"/>
                <a:satOff val="0"/>
                <a:lumOff val="0"/>
                <a:alphaOff val="0"/>
              </a:srgbClr>
            </a:solidFill>
            <a:ln w="25400" cap="flat" cmpd="sng" algn="ctr">
              <a:solidFill>
                <a:srgbClr val="FFFFFF">
                  <a:hueOff val="0"/>
                  <a:satOff val="0"/>
                  <a:lumOff val="0"/>
                  <a:alphaOff val="0"/>
                </a:srgbClr>
              </a:solidFill>
              <a:prstDash val="solid"/>
            </a:ln>
            <a:effectLst/>
          </p:spPr>
        </p:sp>
        <p:sp>
          <p:nvSpPr>
            <p:cNvPr id="20" name="Pie 12"/>
            <p:cNvSpPr/>
            <p:nvPr/>
          </p:nvSpPr>
          <p:spPr>
            <a:xfrm>
              <a:off x="1573625" y="423328"/>
              <a:ext cx="1252047" cy="1265432"/>
            </a:xfrm>
            <a:prstGeom prst="rect">
              <a:avLst/>
            </a:prstGeom>
            <a:noFill/>
            <a:ln>
              <a:noFill/>
            </a:ln>
            <a:effectLst/>
          </p:spPr>
          <p:txBody>
            <a:bodyPr lIns="85344" tIns="85344" rIns="85344" bIns="85344" spcCol="1270" anchor="ctr"/>
            <a:lstStyle/>
            <a:p>
              <a:pPr defTabSz="533400">
                <a:lnSpc>
                  <a:spcPct val="90000"/>
                </a:lnSpc>
                <a:spcAft>
                  <a:spcPct val="35000"/>
                </a:spcAft>
                <a:defRPr/>
              </a:pPr>
              <a:r>
                <a:rPr lang="en-PH" b="1" dirty="0">
                  <a:ln w="9207" cmpd="sng">
                    <a:solidFill>
                      <a:srgbClr val="FFFFFF"/>
                    </a:solidFill>
                    <a:prstDash val="solid"/>
                  </a:ln>
                  <a:solidFill>
                    <a:srgbClr val="FFFFFF"/>
                  </a:solidFill>
                  <a:effectLst>
                    <a:outerShdw blurRad="63500" dir="3600000" algn="tl" rotWithShape="0">
                      <a:srgbClr val="000000">
                        <a:alpha val="70000"/>
                      </a:srgbClr>
                    </a:outerShdw>
                  </a:effectLst>
                  <a:latin typeface="Calibri"/>
                </a:rPr>
                <a:t>Reform Institutions , Structures and Processes</a:t>
              </a:r>
            </a:p>
          </p:txBody>
        </p:sp>
      </p:grpSp>
      <p:grpSp>
        <p:nvGrpSpPr>
          <p:cNvPr id="74759" name="Group 7"/>
          <p:cNvGrpSpPr>
            <a:grpSpLocks/>
          </p:cNvGrpSpPr>
          <p:nvPr/>
        </p:nvGrpSpPr>
        <p:grpSpPr bwMode="auto">
          <a:xfrm>
            <a:off x="6119814" y="1671639"/>
            <a:ext cx="1728787" cy="1817687"/>
            <a:chOff x="2766459" y="96131"/>
            <a:chExt cx="1434836" cy="1526726"/>
          </a:xfrm>
        </p:grpSpPr>
        <p:sp>
          <p:nvSpPr>
            <p:cNvPr id="17" name="Pie 16"/>
            <p:cNvSpPr/>
            <p:nvPr/>
          </p:nvSpPr>
          <p:spPr>
            <a:xfrm rot="5400000">
              <a:off x="2720514" y="142076"/>
              <a:ext cx="1526726" cy="1434836"/>
            </a:xfrm>
            <a:prstGeom prst="pieWedge">
              <a:avLst/>
            </a:prstGeom>
            <a:solidFill>
              <a:srgbClr val="797B7E">
                <a:hueOff val="0"/>
                <a:satOff val="0"/>
                <a:lumOff val="0"/>
                <a:alphaOff val="0"/>
              </a:srgbClr>
            </a:solidFill>
            <a:ln w="25400" cap="flat" cmpd="sng" algn="ctr">
              <a:solidFill>
                <a:srgbClr val="FFFFFF">
                  <a:hueOff val="0"/>
                  <a:satOff val="0"/>
                  <a:lumOff val="0"/>
                  <a:alphaOff val="0"/>
                </a:srgbClr>
              </a:solidFill>
              <a:prstDash val="solid"/>
            </a:ln>
            <a:effectLst/>
          </p:spPr>
        </p:sp>
        <p:sp>
          <p:nvSpPr>
            <p:cNvPr id="18" name="Pie 14"/>
            <p:cNvSpPr/>
            <p:nvPr/>
          </p:nvSpPr>
          <p:spPr>
            <a:xfrm>
              <a:off x="2766459" y="542815"/>
              <a:ext cx="1245106" cy="1080042"/>
            </a:xfrm>
            <a:prstGeom prst="rect">
              <a:avLst/>
            </a:prstGeom>
            <a:noFill/>
            <a:ln>
              <a:noFill/>
            </a:ln>
            <a:effectLst/>
          </p:spPr>
          <p:txBody>
            <a:bodyPr lIns="85344" tIns="85344" rIns="85344" bIns="85344" spcCol="1270" anchor="ctr"/>
            <a:lstStyle/>
            <a:p>
              <a:pPr algn="ctr" defTabSz="533400">
                <a:lnSpc>
                  <a:spcPct val="90000"/>
                </a:lnSpc>
                <a:spcAft>
                  <a:spcPct val="35000"/>
                </a:spcAft>
                <a:defRPr/>
              </a:pPr>
              <a:r>
                <a:rPr lang="en-PH" sz="2000" b="1" dirty="0">
                  <a:solidFill>
                    <a:srgbClr val="FFFFFF"/>
                  </a:solidFill>
                  <a:latin typeface="Calibri"/>
                </a:rPr>
                <a:t>Leadership</a:t>
              </a:r>
            </a:p>
          </p:txBody>
        </p:sp>
      </p:grpSp>
      <p:grpSp>
        <p:nvGrpSpPr>
          <p:cNvPr id="74760" name="Group 8"/>
          <p:cNvGrpSpPr>
            <a:grpSpLocks/>
          </p:cNvGrpSpPr>
          <p:nvPr/>
        </p:nvGrpSpPr>
        <p:grpSpPr bwMode="auto">
          <a:xfrm>
            <a:off x="6088064" y="3489326"/>
            <a:ext cx="1760537" cy="1763713"/>
            <a:chOff x="2734899" y="1729948"/>
            <a:chExt cx="1481535" cy="1551425"/>
          </a:xfrm>
        </p:grpSpPr>
        <p:sp>
          <p:nvSpPr>
            <p:cNvPr id="15" name="Pie 14"/>
            <p:cNvSpPr/>
            <p:nvPr/>
          </p:nvSpPr>
          <p:spPr>
            <a:xfrm rot="10800000">
              <a:off x="2734899" y="1729948"/>
              <a:ext cx="1481535" cy="1551425"/>
            </a:xfrm>
            <a:prstGeom prst="pieWedge">
              <a:avLst/>
            </a:prstGeom>
            <a:solidFill>
              <a:srgbClr val="797B7E">
                <a:hueOff val="0"/>
                <a:satOff val="0"/>
                <a:lumOff val="0"/>
                <a:alphaOff val="0"/>
              </a:srgbClr>
            </a:solidFill>
            <a:ln w="25400" cap="flat" cmpd="sng" algn="ctr">
              <a:solidFill>
                <a:srgbClr val="FFFFFF">
                  <a:hueOff val="0"/>
                  <a:satOff val="0"/>
                  <a:lumOff val="0"/>
                  <a:alphaOff val="0"/>
                </a:srgbClr>
              </a:solidFill>
              <a:prstDash val="solid"/>
            </a:ln>
            <a:effectLst/>
          </p:spPr>
        </p:sp>
        <p:sp>
          <p:nvSpPr>
            <p:cNvPr id="16" name="Pie 16"/>
            <p:cNvSpPr/>
            <p:nvPr/>
          </p:nvSpPr>
          <p:spPr>
            <a:xfrm rot="21600000">
              <a:off x="2734899" y="1729948"/>
              <a:ext cx="1047361" cy="1097587"/>
            </a:xfrm>
            <a:prstGeom prst="rect">
              <a:avLst/>
            </a:prstGeom>
            <a:noFill/>
            <a:ln>
              <a:noFill/>
            </a:ln>
            <a:effectLst/>
          </p:spPr>
          <p:txBody>
            <a:bodyPr lIns="85344" tIns="85344" rIns="85344" bIns="85344" spcCol="1270" anchor="ctr"/>
            <a:lstStyle/>
            <a:p>
              <a:pPr algn="r" defTabSz="533400">
                <a:lnSpc>
                  <a:spcPct val="90000"/>
                </a:lnSpc>
                <a:spcAft>
                  <a:spcPct val="35000"/>
                </a:spcAft>
                <a:defRPr/>
              </a:pPr>
              <a:r>
                <a:rPr lang="en-PH" sz="1600" b="1" dirty="0">
                  <a:solidFill>
                    <a:srgbClr val="FFFFFF"/>
                  </a:solidFill>
                  <a:latin typeface="Calibri"/>
                </a:rPr>
                <a:t>Active Citizens' Engagement</a:t>
              </a:r>
            </a:p>
          </p:txBody>
        </p:sp>
      </p:grpSp>
      <p:grpSp>
        <p:nvGrpSpPr>
          <p:cNvPr id="74761" name="Group 9"/>
          <p:cNvGrpSpPr>
            <a:grpSpLocks/>
          </p:cNvGrpSpPr>
          <p:nvPr/>
        </p:nvGrpSpPr>
        <p:grpSpPr bwMode="auto">
          <a:xfrm>
            <a:off x="4365624" y="3497264"/>
            <a:ext cx="1681163" cy="1771650"/>
            <a:chOff x="1179369" y="1721710"/>
            <a:chExt cx="1530921" cy="1584377"/>
          </a:xfrm>
        </p:grpSpPr>
        <p:sp>
          <p:nvSpPr>
            <p:cNvPr id="13" name="Pie 12"/>
            <p:cNvSpPr/>
            <p:nvPr/>
          </p:nvSpPr>
          <p:spPr>
            <a:xfrm rot="16200000">
              <a:off x="1152641" y="1748438"/>
              <a:ext cx="1584377" cy="1530921"/>
            </a:xfrm>
            <a:prstGeom prst="pieWedge">
              <a:avLst/>
            </a:prstGeom>
            <a:solidFill>
              <a:srgbClr val="797B7E">
                <a:hueOff val="0"/>
                <a:satOff val="0"/>
                <a:lumOff val="0"/>
                <a:alphaOff val="0"/>
              </a:srgbClr>
            </a:solidFill>
            <a:ln w="25400" cap="flat" cmpd="sng" algn="ctr">
              <a:solidFill>
                <a:srgbClr val="FFFFFF">
                  <a:hueOff val="0"/>
                  <a:satOff val="0"/>
                  <a:lumOff val="0"/>
                  <a:alphaOff val="0"/>
                </a:srgbClr>
              </a:solidFill>
              <a:prstDash val="solid"/>
            </a:ln>
            <a:effectLst/>
          </p:spPr>
        </p:sp>
        <p:sp>
          <p:nvSpPr>
            <p:cNvPr id="14" name="Pie 18"/>
            <p:cNvSpPr/>
            <p:nvPr/>
          </p:nvSpPr>
          <p:spPr>
            <a:xfrm rot="21600000">
              <a:off x="1627765" y="1721710"/>
              <a:ext cx="1082525" cy="1120324"/>
            </a:xfrm>
            <a:prstGeom prst="rect">
              <a:avLst/>
            </a:prstGeom>
            <a:noFill/>
            <a:ln>
              <a:noFill/>
            </a:ln>
            <a:effectLst/>
          </p:spPr>
          <p:txBody>
            <a:bodyPr lIns="78232" tIns="78232" rIns="78232" bIns="78232" spcCol="1270" anchor="ctr"/>
            <a:lstStyle/>
            <a:p>
              <a:pPr defTabSz="488950">
                <a:lnSpc>
                  <a:spcPct val="90000"/>
                </a:lnSpc>
                <a:spcAft>
                  <a:spcPct val="35000"/>
                </a:spcAft>
                <a:defRPr/>
              </a:pPr>
              <a:r>
                <a:rPr lang="en-PH" sz="1600" dirty="0">
                  <a:ln w="9207" cmpd="sng">
                    <a:solidFill>
                      <a:srgbClr val="FFFFFF"/>
                    </a:solidFill>
                    <a:prstDash val="solid"/>
                  </a:ln>
                  <a:solidFill>
                    <a:srgbClr val="FFFFFF"/>
                  </a:solidFill>
                  <a:effectLst>
                    <a:outerShdw blurRad="63500" dir="3600000" algn="tl" rotWithShape="0">
                      <a:srgbClr val="000000">
                        <a:alpha val="70000"/>
                      </a:srgbClr>
                    </a:outerShdw>
                  </a:effectLst>
                  <a:latin typeface="Calibri"/>
                </a:rPr>
                <a:t>Reform </a:t>
              </a:r>
              <a:r>
                <a:rPr lang="en-PH" sz="1600" dirty="0" err="1">
                  <a:ln w="9207" cmpd="sng">
                    <a:solidFill>
                      <a:srgbClr val="FFFFFF"/>
                    </a:solidFill>
                    <a:prstDash val="solid"/>
                  </a:ln>
                  <a:solidFill>
                    <a:srgbClr val="FFFFFF"/>
                  </a:solidFill>
                  <a:effectLst>
                    <a:outerShdw blurRad="63500" dir="3600000" algn="tl" rotWithShape="0">
                      <a:srgbClr val="000000">
                        <a:alpha val="70000"/>
                      </a:srgbClr>
                    </a:outerShdw>
                  </a:effectLst>
                  <a:latin typeface="Calibri"/>
                </a:rPr>
                <a:t>Mindsets</a:t>
              </a:r>
              <a:r>
                <a:rPr lang="en-PH" sz="1600" dirty="0">
                  <a:ln w="9207" cmpd="sng">
                    <a:solidFill>
                      <a:srgbClr val="FFFFFF"/>
                    </a:solidFill>
                    <a:prstDash val="solid"/>
                  </a:ln>
                  <a:solidFill>
                    <a:srgbClr val="FFFFFF"/>
                  </a:solidFill>
                  <a:effectLst>
                    <a:outerShdw blurRad="63500" dir="3600000" algn="tl" rotWithShape="0">
                      <a:srgbClr val="000000">
                        <a:alpha val="70000"/>
                      </a:srgbClr>
                    </a:outerShdw>
                  </a:effectLst>
                  <a:latin typeface="Calibri"/>
                </a:rPr>
                <a:t>, Paradigms and </a:t>
              </a:r>
              <a:r>
                <a:rPr lang="en-PH" sz="1600" dirty="0" err="1">
                  <a:ln w="9207" cmpd="sng">
                    <a:solidFill>
                      <a:srgbClr val="FFFFFF"/>
                    </a:solidFill>
                    <a:prstDash val="solid"/>
                  </a:ln>
                  <a:solidFill>
                    <a:srgbClr val="FFFFFF"/>
                  </a:solidFill>
                  <a:effectLst>
                    <a:outerShdw blurRad="63500" dir="3600000" algn="tl" rotWithShape="0">
                      <a:srgbClr val="000000">
                        <a:alpha val="70000"/>
                      </a:srgbClr>
                    </a:outerShdw>
                  </a:effectLst>
                  <a:latin typeface="Calibri"/>
                </a:rPr>
                <a:t>Behavior</a:t>
              </a:r>
              <a:endParaRPr lang="en-PH" sz="1600" dirty="0">
                <a:ln w="9207" cmpd="sng">
                  <a:solidFill>
                    <a:srgbClr val="FFFFFF"/>
                  </a:solidFill>
                  <a:prstDash val="solid"/>
                </a:ln>
                <a:solidFill>
                  <a:srgbClr val="FFFFFF"/>
                </a:solidFill>
                <a:effectLst>
                  <a:outerShdw blurRad="63500" dir="3600000" algn="tl" rotWithShape="0">
                    <a:srgbClr val="000000">
                      <a:alpha val="70000"/>
                    </a:srgbClr>
                  </a:outerShdw>
                </a:effectLst>
                <a:latin typeface="Calibri"/>
              </a:endParaRPr>
            </a:p>
          </p:txBody>
        </p:sp>
      </p:grpSp>
      <p:sp>
        <p:nvSpPr>
          <p:cNvPr id="11" name="Circular Arrow 10"/>
          <p:cNvSpPr/>
          <p:nvPr/>
        </p:nvSpPr>
        <p:spPr>
          <a:xfrm>
            <a:off x="5856289" y="3071814"/>
            <a:ext cx="479425" cy="415925"/>
          </a:xfrm>
          <a:prstGeom prst="circularArrow">
            <a:avLst/>
          </a:prstGeom>
          <a:solidFill>
            <a:srgbClr val="797B7E">
              <a:tint val="60000"/>
              <a:hueOff val="0"/>
              <a:satOff val="0"/>
              <a:lumOff val="0"/>
              <a:alphaOff val="0"/>
            </a:srgbClr>
          </a:solidFill>
          <a:ln w="25400" cap="flat" cmpd="sng" algn="ctr">
            <a:solidFill>
              <a:srgbClr val="FFFFFF">
                <a:hueOff val="0"/>
                <a:satOff val="0"/>
                <a:lumOff val="0"/>
                <a:alphaOff val="0"/>
              </a:srgbClr>
            </a:solidFill>
            <a:prstDash val="solid"/>
          </a:ln>
          <a:effectLst/>
        </p:spPr>
      </p:sp>
      <p:sp>
        <p:nvSpPr>
          <p:cNvPr id="12" name="Circular Arrow 11"/>
          <p:cNvSpPr/>
          <p:nvPr/>
        </p:nvSpPr>
        <p:spPr>
          <a:xfrm rot="10800000">
            <a:off x="5856289" y="3232151"/>
            <a:ext cx="479425" cy="415925"/>
          </a:xfrm>
          <a:prstGeom prst="circularArrow">
            <a:avLst/>
          </a:prstGeom>
          <a:solidFill>
            <a:srgbClr val="797B7E">
              <a:tint val="60000"/>
              <a:hueOff val="0"/>
              <a:satOff val="0"/>
              <a:lumOff val="0"/>
              <a:alphaOff val="0"/>
            </a:srgbClr>
          </a:solidFill>
          <a:ln w="25400" cap="flat" cmpd="sng" algn="ctr">
            <a:solidFill>
              <a:srgbClr val="FFFFFF">
                <a:hueOff val="0"/>
                <a:satOff val="0"/>
                <a:lumOff val="0"/>
                <a:alphaOff val="0"/>
              </a:srgbClr>
            </a:solidFill>
            <a:prstDash val="solid"/>
          </a:ln>
          <a:effectLst/>
        </p:spPr>
      </p:sp>
      <p:sp>
        <p:nvSpPr>
          <p:cNvPr id="2" name="Oval 1"/>
          <p:cNvSpPr/>
          <p:nvPr/>
        </p:nvSpPr>
        <p:spPr>
          <a:xfrm>
            <a:off x="5534026" y="3111500"/>
            <a:ext cx="1306513" cy="6985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PH" dirty="0"/>
              <a:t>VISION</a:t>
            </a:r>
          </a:p>
        </p:txBody>
      </p:sp>
    </p:spTree>
    <p:extLst>
      <p:ext uri="{BB962C8B-B14F-4D97-AF65-F5344CB8AC3E}">
        <p14:creationId xmlns:p14="http://schemas.microsoft.com/office/powerpoint/2010/main" val="287129508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To summarize</a:t>
            </a:r>
            <a:endParaRPr lang="en-US" dirty="0"/>
          </a:p>
        </p:txBody>
      </p:sp>
      <p:sp>
        <p:nvSpPr>
          <p:cNvPr id="3" name="Content Placeholder 2"/>
          <p:cNvSpPr>
            <a:spLocks noGrp="1"/>
          </p:cNvSpPr>
          <p:nvPr>
            <p:ph idx="1"/>
          </p:nvPr>
        </p:nvSpPr>
        <p:spPr>
          <a:xfrm>
            <a:off x="838200" y="1451429"/>
            <a:ext cx="10515600" cy="5225142"/>
          </a:xfrm>
        </p:spPr>
        <p:txBody>
          <a:bodyPr>
            <a:normAutofit fontScale="92500" lnSpcReduction="10000"/>
          </a:bodyPr>
          <a:lstStyle/>
          <a:p>
            <a:r>
              <a:rPr lang="en-US" dirty="0" smtClean="0"/>
              <a:t>Policy and institutional mechanisms in place</a:t>
            </a:r>
          </a:p>
          <a:p>
            <a:r>
              <a:rPr lang="en-US" dirty="0" smtClean="0"/>
              <a:t>ASEAN mindsets in place within the context </a:t>
            </a:r>
            <a:r>
              <a:rPr lang="en-US" dirty="0" err="1" smtClean="0"/>
              <a:t>glocalization</a:t>
            </a:r>
            <a:r>
              <a:rPr lang="en-US" dirty="0" smtClean="0"/>
              <a:t> and coopetition</a:t>
            </a:r>
          </a:p>
          <a:p>
            <a:r>
              <a:rPr lang="en-US" dirty="0" smtClean="0"/>
              <a:t>Zeroing in on higher education concerns, we need to build upon and align our HE agenda and reforms in the following areas</a:t>
            </a:r>
          </a:p>
          <a:p>
            <a:pPr lvl="1"/>
            <a:r>
              <a:rPr lang="en-US" dirty="0"/>
              <a:t>Mobility / Credit Transfer </a:t>
            </a:r>
          </a:p>
          <a:p>
            <a:pPr lvl="1"/>
            <a:r>
              <a:rPr lang="en-US" dirty="0"/>
              <a:t>Research</a:t>
            </a:r>
          </a:p>
          <a:p>
            <a:pPr lvl="1"/>
            <a:r>
              <a:rPr lang="en-US" dirty="0"/>
              <a:t>Quality Assurance</a:t>
            </a:r>
          </a:p>
          <a:p>
            <a:pPr lvl="1"/>
            <a:r>
              <a:rPr lang="en-US" dirty="0"/>
              <a:t>Qualifications Frameworks</a:t>
            </a:r>
          </a:p>
          <a:p>
            <a:r>
              <a:rPr lang="en-US" dirty="0" smtClean="0"/>
              <a:t>Reform is a continuing process. Need to be sustained. Build on four areas: institutions, mindset, leadership and people engagement</a:t>
            </a:r>
          </a:p>
          <a:p>
            <a:r>
              <a:rPr lang="en-US" dirty="0" smtClean="0"/>
              <a:t>Continued communication and information exchange: ASEAN provides framework and individual countries align their programs and projects to the broad agreed upon regional policies </a:t>
            </a:r>
          </a:p>
          <a:p>
            <a:pPr marL="0" indent="0">
              <a:buNone/>
            </a:pPr>
            <a:endParaRPr lang="en-US" dirty="0"/>
          </a:p>
        </p:txBody>
      </p:sp>
    </p:spTree>
    <p:extLst>
      <p:ext uri="{BB962C8B-B14F-4D97-AF65-F5344CB8AC3E}">
        <p14:creationId xmlns:p14="http://schemas.microsoft.com/office/powerpoint/2010/main" val="586502988"/>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TOR as Panelist: Address the following areas:</a:t>
            </a:r>
            <a:endParaRPr lang="en-US" dirty="0"/>
          </a:p>
        </p:txBody>
      </p:sp>
      <p:sp>
        <p:nvSpPr>
          <p:cNvPr id="3" name="Content Placeholder 2"/>
          <p:cNvSpPr>
            <a:spLocks noGrp="1"/>
          </p:cNvSpPr>
          <p:nvPr>
            <p:ph idx="1"/>
          </p:nvPr>
        </p:nvSpPr>
        <p:spPr/>
        <p:txBody>
          <a:bodyPr/>
          <a:lstStyle/>
          <a:p>
            <a:r>
              <a:rPr lang="en-US" dirty="0" smtClean="0"/>
              <a:t>Generating – </a:t>
            </a:r>
            <a:r>
              <a:rPr lang="en-US" b="1" dirty="0" smtClean="0"/>
              <a:t>and sustaining trust </a:t>
            </a:r>
            <a:r>
              <a:rPr lang="en-US" dirty="0" smtClean="0"/>
              <a:t>– between and among ASEAN members states in the Higher Education Sector</a:t>
            </a:r>
          </a:p>
          <a:p>
            <a:r>
              <a:rPr lang="en-US" dirty="0" smtClean="0"/>
              <a:t>Benefits of a better harmonized ASEAN Higher Education Landscape</a:t>
            </a:r>
          </a:p>
          <a:p>
            <a:r>
              <a:rPr lang="en-US" dirty="0" smtClean="0"/>
              <a:t>Expectations regarding harmonized Higher Education</a:t>
            </a:r>
          </a:p>
          <a:p>
            <a:r>
              <a:rPr lang="en-US" dirty="0" smtClean="0"/>
              <a:t>Urgent needs and possible next steps to move forward with harmonizing ASEAN’s HE landscape</a:t>
            </a:r>
            <a:endParaRPr lang="en-US" dirty="0"/>
          </a:p>
        </p:txBody>
      </p:sp>
    </p:spTree>
    <p:extLst>
      <p:ext uri="{BB962C8B-B14F-4D97-AF65-F5344CB8AC3E}">
        <p14:creationId xmlns:p14="http://schemas.microsoft.com/office/powerpoint/2010/main" val="3889315054"/>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Key Messages</a:t>
            </a:r>
            <a:endParaRPr lang="en-US" dirty="0"/>
          </a:p>
        </p:txBody>
      </p:sp>
      <p:sp>
        <p:nvSpPr>
          <p:cNvPr id="3" name="Content Placeholder 2"/>
          <p:cNvSpPr>
            <a:spLocks noGrp="1"/>
          </p:cNvSpPr>
          <p:nvPr>
            <p:ph idx="1"/>
          </p:nvPr>
        </p:nvSpPr>
        <p:spPr>
          <a:xfrm>
            <a:off x="838200" y="1494971"/>
            <a:ext cx="10515600" cy="4681992"/>
          </a:xfrm>
        </p:spPr>
        <p:txBody>
          <a:bodyPr>
            <a:normAutofit fontScale="92500" lnSpcReduction="10000"/>
          </a:bodyPr>
          <a:lstStyle/>
          <a:p>
            <a:pPr marL="0" indent="0">
              <a:buNone/>
            </a:pPr>
            <a:r>
              <a:rPr lang="en-US" b="1" dirty="0" smtClean="0"/>
              <a:t>1. It is imperative to recognize that regional governance and institutional </a:t>
            </a:r>
            <a:r>
              <a:rPr lang="en-US" b="1" dirty="0"/>
              <a:t>m</a:t>
            </a:r>
            <a:r>
              <a:rPr lang="en-US" b="1" dirty="0" smtClean="0"/>
              <a:t>echanisms in place</a:t>
            </a:r>
          </a:p>
          <a:p>
            <a:r>
              <a:rPr lang="en-US" b="1" dirty="0" smtClean="0"/>
              <a:t>ASEAN since 1967: about to celebrate 50 years of ASEAN!</a:t>
            </a:r>
          </a:p>
          <a:p>
            <a:r>
              <a:rPr lang="en-US" b="1" dirty="0" smtClean="0"/>
              <a:t>AEC since 2016</a:t>
            </a:r>
          </a:p>
          <a:p>
            <a:r>
              <a:rPr lang="en-US" b="1" dirty="0" smtClean="0"/>
              <a:t>Unity in Diversity: </a:t>
            </a:r>
            <a:r>
              <a:rPr lang="en-US" b="1" i="1" dirty="0" err="1" smtClean="0"/>
              <a:t>Bhinneka</a:t>
            </a:r>
            <a:r>
              <a:rPr lang="en-US" b="1" i="1" dirty="0" smtClean="0"/>
              <a:t> Tunggal </a:t>
            </a:r>
            <a:r>
              <a:rPr lang="en-US" b="1" i="1" dirty="0" err="1"/>
              <a:t>E</a:t>
            </a:r>
            <a:r>
              <a:rPr lang="en-US" b="1" i="1" dirty="0" err="1" smtClean="0"/>
              <a:t>ka</a:t>
            </a:r>
            <a:endParaRPr lang="en-US" b="1" i="1" dirty="0" smtClean="0"/>
          </a:p>
          <a:p>
            <a:r>
              <a:rPr lang="en-US" b="1" dirty="0" smtClean="0"/>
              <a:t>ASEAN identity in place: Own experience: SSEAYP in 1976</a:t>
            </a:r>
          </a:p>
          <a:p>
            <a:pPr marL="0" indent="0">
              <a:buNone/>
            </a:pPr>
            <a:endParaRPr lang="en-US" b="1" dirty="0" smtClean="0"/>
          </a:p>
          <a:p>
            <a:pPr marL="0" indent="0">
              <a:buNone/>
            </a:pPr>
            <a:r>
              <a:rPr lang="en-US" b="1" dirty="0" smtClean="0"/>
              <a:t>2. It is imperative that we continue to develop and adapt and shift paradigms and perspectives within the context of the ASEAN community: </a:t>
            </a:r>
            <a:endParaRPr lang="en-US" b="1" dirty="0"/>
          </a:p>
          <a:p>
            <a:r>
              <a:rPr lang="en-US" b="1" dirty="0" smtClean="0"/>
              <a:t>GLOCALIZATION: Think Global Act Local</a:t>
            </a:r>
          </a:p>
          <a:p>
            <a:r>
              <a:rPr lang="en-US" b="1" dirty="0" smtClean="0"/>
              <a:t>COOPETITIONS: Cooperation and Competition</a:t>
            </a:r>
          </a:p>
          <a:p>
            <a:endParaRPr lang="en-US" dirty="0" smtClean="0"/>
          </a:p>
          <a:p>
            <a:endParaRPr lang="en-US" dirty="0"/>
          </a:p>
        </p:txBody>
      </p:sp>
    </p:spTree>
    <p:extLst>
      <p:ext uri="{BB962C8B-B14F-4D97-AF65-F5344CB8AC3E}">
        <p14:creationId xmlns:p14="http://schemas.microsoft.com/office/powerpoint/2010/main" val="227417408"/>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838200" y="1854654"/>
            <a:ext cx="10515600" cy="4351338"/>
          </a:xfrm>
        </p:spPr>
        <p:txBody>
          <a:bodyPr>
            <a:normAutofit fontScale="92500" lnSpcReduction="20000"/>
          </a:bodyPr>
          <a:lstStyle/>
          <a:p>
            <a:pPr marL="0" indent="0">
              <a:buNone/>
            </a:pPr>
            <a:r>
              <a:rPr lang="en-US" dirty="0" smtClean="0"/>
              <a:t>3. Build </a:t>
            </a:r>
            <a:r>
              <a:rPr lang="en-US" dirty="0"/>
              <a:t>on </a:t>
            </a:r>
            <a:r>
              <a:rPr lang="en-US" dirty="0" smtClean="0"/>
              <a:t>upon existing  </a:t>
            </a:r>
            <a:r>
              <a:rPr lang="en-US" dirty="0"/>
              <a:t>institutional infrastructure in the HE Sector that have been in designed and in place the past </a:t>
            </a:r>
            <a:r>
              <a:rPr lang="en-US" dirty="0" smtClean="0"/>
              <a:t>decades AND ALIGN NATIONAL HEI PROGRAMS to them </a:t>
            </a:r>
          </a:p>
          <a:p>
            <a:pPr marL="0" indent="0">
              <a:buNone/>
            </a:pPr>
            <a:r>
              <a:rPr lang="en-US" dirty="0" err="1" smtClean="0"/>
              <a:t>Supachai</a:t>
            </a:r>
            <a:r>
              <a:rPr lang="en-US" dirty="0" smtClean="0"/>
              <a:t>: “Globalization </a:t>
            </a:r>
            <a:r>
              <a:rPr lang="en-US" dirty="0"/>
              <a:t>has helped transform higher education and necessitated adaptive responses from national governments. Regional harmonization of higher education policies and practices was highlighted as the primary means to respond to the phenomenon</a:t>
            </a:r>
            <a:r>
              <a:rPr lang="en-US" dirty="0" smtClean="0"/>
              <a:t>.</a:t>
            </a:r>
          </a:p>
          <a:p>
            <a:pPr marL="0" indent="0">
              <a:buNone/>
            </a:pPr>
            <a:endParaRPr lang="en-US" dirty="0"/>
          </a:p>
          <a:p>
            <a:pPr marL="514350" indent="-514350">
              <a:buFont typeface="+mj-lt"/>
              <a:buAutoNum type="alphaLcParenR"/>
            </a:pPr>
            <a:r>
              <a:rPr lang="en-US" dirty="0" smtClean="0"/>
              <a:t>Mobility / Credit Transfer </a:t>
            </a:r>
          </a:p>
          <a:p>
            <a:pPr marL="514350" indent="-514350">
              <a:buFont typeface="+mj-lt"/>
              <a:buAutoNum type="alphaLcParenR"/>
            </a:pPr>
            <a:r>
              <a:rPr lang="en-US" dirty="0" smtClean="0"/>
              <a:t>Research</a:t>
            </a:r>
          </a:p>
          <a:p>
            <a:pPr marL="514350" indent="-514350">
              <a:buFont typeface="+mj-lt"/>
              <a:buAutoNum type="alphaLcParenR"/>
            </a:pPr>
            <a:r>
              <a:rPr lang="en-US" dirty="0" smtClean="0"/>
              <a:t>Quality Assurance</a:t>
            </a:r>
          </a:p>
          <a:p>
            <a:pPr marL="514350" indent="-514350">
              <a:buFont typeface="+mj-lt"/>
              <a:buAutoNum type="alphaLcParenR"/>
            </a:pPr>
            <a:r>
              <a:rPr lang="en-US" dirty="0"/>
              <a:t>Qualifications Frameworks</a:t>
            </a:r>
          </a:p>
          <a:p>
            <a:pPr marL="514350" indent="-514350">
              <a:buFont typeface="+mj-lt"/>
              <a:buAutoNum type="alphaLcParenR"/>
            </a:pPr>
            <a:endParaRPr lang="en-US" dirty="0" smtClean="0"/>
          </a:p>
          <a:p>
            <a:pPr marL="0" lvl="0" indent="0">
              <a:buNone/>
            </a:pPr>
            <a:endParaRPr lang="en-US" dirty="0" smtClean="0"/>
          </a:p>
          <a:p>
            <a:pPr marL="0" lvl="0" indent="0">
              <a:buNone/>
            </a:pPr>
            <a:endParaRPr lang="en-US" dirty="0"/>
          </a:p>
          <a:p>
            <a:pPr marL="0" indent="0">
              <a:buNone/>
            </a:pPr>
            <a:endParaRPr lang="en-US" dirty="0" smtClean="0"/>
          </a:p>
        </p:txBody>
      </p:sp>
    </p:spTree>
    <p:extLst>
      <p:ext uri="{BB962C8B-B14F-4D97-AF65-F5344CB8AC3E}">
        <p14:creationId xmlns:p14="http://schemas.microsoft.com/office/powerpoint/2010/main" val="3827731877"/>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pPr marL="0" indent="0">
              <a:buNone/>
            </a:pPr>
            <a:r>
              <a:rPr lang="en-US" dirty="0" smtClean="0"/>
              <a:t>a) Mobility </a:t>
            </a:r>
            <a:r>
              <a:rPr lang="en-US" dirty="0"/>
              <a:t>/ Credit </a:t>
            </a:r>
            <a:r>
              <a:rPr lang="en-US" dirty="0" smtClean="0"/>
              <a:t>Transfer</a:t>
            </a:r>
          </a:p>
          <a:p>
            <a:endParaRPr lang="en-US" dirty="0" smtClean="0"/>
          </a:p>
          <a:p>
            <a:r>
              <a:rPr lang="en-US" dirty="0" smtClean="0"/>
              <a:t>ASEAN </a:t>
            </a:r>
            <a:r>
              <a:rPr lang="en-US" dirty="0"/>
              <a:t>International Mobility for Students (AIMS</a:t>
            </a:r>
            <a:r>
              <a:rPr lang="en-US" dirty="0" smtClean="0"/>
              <a:t>): 12 HEIs in Philippines participating in AIMS </a:t>
            </a:r>
            <a:endParaRPr lang="en-US" dirty="0"/>
          </a:p>
          <a:p>
            <a:r>
              <a:rPr lang="en-US" dirty="0"/>
              <a:t>ASEAN University Network </a:t>
            </a:r>
            <a:r>
              <a:rPr lang="en-US" dirty="0" smtClean="0"/>
              <a:t>(30 HEIs with 3 Philippine Universities)</a:t>
            </a:r>
          </a:p>
          <a:p>
            <a:r>
              <a:rPr lang="en-US" dirty="0" smtClean="0"/>
              <a:t>AUN SEED-Net : Southeast </a:t>
            </a:r>
            <a:r>
              <a:rPr lang="en-US" dirty="0"/>
              <a:t>Asia Engineering Education Development Network </a:t>
            </a:r>
            <a:r>
              <a:rPr lang="en-US" dirty="0" smtClean="0"/>
              <a:t>: 26 members, 14 </a:t>
            </a:r>
            <a:r>
              <a:rPr lang="en-US" dirty="0" err="1" smtClean="0"/>
              <a:t>Japanes</a:t>
            </a:r>
            <a:r>
              <a:rPr lang="en-US" dirty="0" smtClean="0"/>
              <a:t> with 3 universities from Philippines part of AUN </a:t>
            </a:r>
            <a:endParaRPr lang="en-US" dirty="0"/>
          </a:p>
          <a:p>
            <a:r>
              <a:rPr lang="en-US" dirty="0"/>
              <a:t>University Mobility in Asia and the </a:t>
            </a:r>
            <a:r>
              <a:rPr lang="en-US" dirty="0" smtClean="0"/>
              <a:t>Pacific (UMAP) association of government and no-government representatives of HEIs in the region</a:t>
            </a:r>
            <a:endParaRPr lang="en-US" dirty="0"/>
          </a:p>
          <a:p>
            <a:endParaRPr lang="en-US" dirty="0"/>
          </a:p>
        </p:txBody>
      </p:sp>
    </p:spTree>
    <p:extLst>
      <p:ext uri="{BB962C8B-B14F-4D97-AF65-F5344CB8AC3E}">
        <p14:creationId xmlns:p14="http://schemas.microsoft.com/office/powerpoint/2010/main" val="999675288"/>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b) Research </a:t>
            </a:r>
          </a:p>
          <a:p>
            <a:pPr lvl="0"/>
            <a:r>
              <a:rPr lang="en-US" dirty="0" smtClean="0"/>
              <a:t>ASEAN Citation Index (ACI) since 2013</a:t>
            </a:r>
          </a:p>
          <a:p>
            <a:pPr lvl="0"/>
            <a:endParaRPr lang="en-US" dirty="0" smtClean="0"/>
          </a:p>
          <a:p>
            <a:pPr lvl="0"/>
            <a:r>
              <a:rPr lang="en-US" dirty="0" smtClean="0"/>
              <a:t>Dedicated </a:t>
            </a:r>
            <a:r>
              <a:rPr lang="en-US" dirty="0"/>
              <a:t>to forming a regional research citation index, the ACI will be a database to compile national journal databases in ASEAN countries.</a:t>
            </a:r>
          </a:p>
          <a:p>
            <a:endParaRPr lang="en-US" dirty="0"/>
          </a:p>
        </p:txBody>
      </p:sp>
    </p:spTree>
    <p:extLst>
      <p:ext uri="{BB962C8B-B14F-4D97-AF65-F5344CB8AC3E}">
        <p14:creationId xmlns:p14="http://schemas.microsoft.com/office/powerpoint/2010/main" val="3984833872"/>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c) Quality Assurance</a:t>
            </a:r>
          </a:p>
          <a:p>
            <a:pPr lvl="0"/>
            <a:endParaRPr lang="en-US" dirty="0" smtClean="0"/>
          </a:p>
          <a:p>
            <a:pPr lvl="0"/>
            <a:r>
              <a:rPr lang="en-US" dirty="0" smtClean="0"/>
              <a:t>ASEAN </a:t>
            </a:r>
            <a:r>
              <a:rPr lang="en-US" dirty="0"/>
              <a:t>Quality Assurance </a:t>
            </a:r>
            <a:r>
              <a:rPr lang="en-US" dirty="0" smtClean="0"/>
              <a:t>Network (AQAN)</a:t>
            </a:r>
          </a:p>
          <a:p>
            <a:r>
              <a:rPr lang="en-US" dirty="0" smtClean="0"/>
              <a:t>Philippine members: CHED, Accrediting Agency of Chartered Colleges and Universities in the Philippines (AACUP), Philippine Accrediting Association of Schools, Colleges and Universities (PAASCU) </a:t>
            </a:r>
          </a:p>
          <a:p>
            <a:r>
              <a:rPr lang="en-US" dirty="0" smtClean="0"/>
              <a:t>AUN </a:t>
            </a:r>
            <a:r>
              <a:rPr lang="en-US" dirty="0"/>
              <a:t>Quality Assurance</a:t>
            </a:r>
          </a:p>
          <a:p>
            <a:pPr lvl="0"/>
            <a:endParaRPr lang="en-US" dirty="0"/>
          </a:p>
          <a:p>
            <a:endParaRPr lang="en-US" dirty="0"/>
          </a:p>
        </p:txBody>
      </p:sp>
    </p:spTree>
    <p:extLst>
      <p:ext uri="{BB962C8B-B14F-4D97-AF65-F5344CB8AC3E}">
        <p14:creationId xmlns:p14="http://schemas.microsoft.com/office/powerpoint/2010/main" val="1620183139"/>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marL="0" indent="0">
              <a:buNone/>
            </a:pPr>
            <a:r>
              <a:rPr lang="en-US" dirty="0" smtClean="0"/>
              <a:t>d) Qualifications Frameworks</a:t>
            </a:r>
          </a:p>
          <a:p>
            <a:pPr lvl="0"/>
            <a:r>
              <a:rPr lang="en-US" dirty="0"/>
              <a:t>The AQRF aims to promote the recognition of qualifications, facilitate lifelong learning, credit transfer and learner mobility, among others. </a:t>
            </a:r>
            <a:r>
              <a:rPr lang="en-US" dirty="0" smtClean="0"/>
              <a:t>(referencing)</a:t>
            </a:r>
          </a:p>
          <a:p>
            <a:pPr lvl="0"/>
            <a:r>
              <a:rPr lang="en-US" dirty="0" smtClean="0"/>
              <a:t>Earlier on before AQRF, Mutual Recognition Arrangements (MRAs) were set off aiming at enabling qualifications of professional service suppliers to be mutually recognized. Areas include engineering, </a:t>
            </a:r>
            <a:r>
              <a:rPr lang="en-US" dirty="0" err="1" smtClean="0"/>
              <a:t>nurnsing</a:t>
            </a:r>
            <a:r>
              <a:rPr lang="en-US" dirty="0" smtClean="0"/>
              <a:t>, architecture, surveying, medical practitioners, dental practitioners and accountancy</a:t>
            </a:r>
            <a:endParaRPr lang="en-PH" dirty="0"/>
          </a:p>
          <a:p>
            <a:pPr marL="0" indent="0">
              <a:buNone/>
            </a:pPr>
            <a:endParaRPr lang="en-US" dirty="0"/>
          </a:p>
        </p:txBody>
      </p:sp>
    </p:spTree>
    <p:extLst>
      <p:ext uri="{BB962C8B-B14F-4D97-AF65-F5344CB8AC3E}">
        <p14:creationId xmlns:p14="http://schemas.microsoft.com/office/powerpoint/2010/main" val="872346492"/>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4294967295"/>
          </p:nvPr>
        </p:nvSpPr>
        <p:spPr>
          <a:xfrm>
            <a:off x="841828" y="493713"/>
            <a:ext cx="9611859" cy="5886450"/>
          </a:xfrm>
        </p:spPr>
        <p:txBody>
          <a:bodyPr>
            <a:normAutofit fontScale="25000" lnSpcReduction="20000"/>
          </a:bodyPr>
          <a:lstStyle/>
          <a:p>
            <a:pPr marL="0" indent="0">
              <a:buNone/>
            </a:pPr>
            <a:r>
              <a:rPr lang="en-US" sz="12800" dirty="0" smtClean="0"/>
              <a:t>4. Recognize </a:t>
            </a:r>
            <a:r>
              <a:rPr lang="en-US" sz="12800" dirty="0"/>
              <a:t>the role of international </a:t>
            </a:r>
            <a:r>
              <a:rPr lang="en-US" sz="12800" dirty="0" smtClean="0"/>
              <a:t>partners and work with them. </a:t>
            </a:r>
          </a:p>
          <a:p>
            <a:pPr marL="0" indent="0">
              <a:buNone/>
            </a:pPr>
            <a:endParaRPr lang="en-US" sz="12800" dirty="0" smtClean="0"/>
          </a:p>
          <a:p>
            <a:pPr marL="0" indent="0">
              <a:buNone/>
            </a:pPr>
            <a:r>
              <a:rPr lang="en-US" sz="12800" dirty="0" smtClean="0"/>
              <a:t>a. EU </a:t>
            </a:r>
            <a:r>
              <a:rPr lang="en-US" sz="12800" dirty="0"/>
              <a:t>Share</a:t>
            </a:r>
          </a:p>
          <a:p>
            <a:pPr marL="0" indent="0">
              <a:buNone/>
            </a:pPr>
            <a:endParaRPr lang="en-US" sz="12800" dirty="0" smtClean="0"/>
          </a:p>
          <a:p>
            <a:pPr marL="0" indent="0">
              <a:buNone/>
            </a:pPr>
            <a:r>
              <a:rPr lang="en-US" sz="12800" dirty="0" smtClean="0"/>
              <a:t>b. ASEAN Plus Three (APT) </a:t>
            </a:r>
          </a:p>
          <a:p>
            <a:r>
              <a:rPr lang="en-US" sz="12800" dirty="0" smtClean="0">
                <a:cs typeface="Arial" pitchFamily="34" charset="0"/>
              </a:rPr>
              <a:t>APT </a:t>
            </a:r>
            <a:r>
              <a:rPr lang="en-US" sz="12800" dirty="0">
                <a:cs typeface="Arial" pitchFamily="34" charset="0"/>
              </a:rPr>
              <a:t>Working Group on Mobility of Higher Education and Ensuring Quality Assurance of Higher Education among APT Countries was established to:</a:t>
            </a:r>
          </a:p>
          <a:p>
            <a:pPr lvl="1">
              <a:buFont typeface="Wingdings" panose="05000000000000000000" pitchFamily="2" charset="2"/>
              <a:buChar char="Ø"/>
            </a:pPr>
            <a:r>
              <a:rPr lang="en-US" sz="12400" dirty="0"/>
              <a:t>Share information </a:t>
            </a:r>
            <a:endParaRPr lang="en-US" sz="12400" dirty="0" smtClean="0"/>
          </a:p>
          <a:p>
            <a:pPr lvl="1">
              <a:buFont typeface="Wingdings" panose="05000000000000000000" pitchFamily="2" charset="2"/>
              <a:buChar char="Ø"/>
            </a:pPr>
            <a:r>
              <a:rPr lang="en-US" sz="12400" dirty="0"/>
              <a:t>Promote capacity </a:t>
            </a:r>
            <a:r>
              <a:rPr lang="en-US" sz="12400" dirty="0" smtClean="0"/>
              <a:t>building</a:t>
            </a:r>
            <a:endParaRPr lang="en-US" sz="12400" dirty="0"/>
          </a:p>
          <a:p>
            <a:pPr lvl="1">
              <a:buFont typeface="Wingdings" panose="05000000000000000000" pitchFamily="2" charset="2"/>
              <a:buChar char="Ø"/>
            </a:pPr>
            <a:r>
              <a:rPr lang="en-US" sz="12400" dirty="0"/>
              <a:t>Expand networks and increase communication </a:t>
            </a:r>
          </a:p>
          <a:p>
            <a:pPr lvl="1">
              <a:buFont typeface="Wingdings" panose="05000000000000000000" pitchFamily="2" charset="2"/>
              <a:buChar char="Ø"/>
            </a:pPr>
            <a:r>
              <a:rPr lang="en-US" sz="12400" dirty="0"/>
              <a:t>Propose and implement collaboration projects </a:t>
            </a:r>
          </a:p>
          <a:p>
            <a:endParaRPr lang="en-US" sz="12800" dirty="0"/>
          </a:p>
          <a:p>
            <a:pPr marL="0" indent="0">
              <a:buNone/>
            </a:pPr>
            <a:endParaRPr lang="en-US" sz="12800" b="1" dirty="0"/>
          </a:p>
          <a:p>
            <a:pPr marL="0" indent="0">
              <a:buNone/>
            </a:pPr>
            <a:endParaRPr lang="en-US" sz="12800" b="1" dirty="0"/>
          </a:p>
          <a:p>
            <a:endParaRPr lang="en-US" sz="12800" b="1" dirty="0"/>
          </a:p>
        </p:txBody>
      </p:sp>
    </p:spTree>
    <p:extLst>
      <p:ext uri="{BB962C8B-B14F-4D97-AF65-F5344CB8AC3E}">
        <p14:creationId xmlns:p14="http://schemas.microsoft.com/office/powerpoint/2010/main" val="3671255680"/>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1721</TotalTime>
  <Words>960</Words>
  <Application>Microsoft Macintosh PowerPoint</Application>
  <PresentationFormat>Custom</PresentationFormat>
  <Paragraphs>105</Paragraphs>
  <Slides>13</Slides>
  <Notes>1</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Office Theme</vt:lpstr>
      <vt:lpstr>    Harmonizing Higher Education in ASEAN Generating trust in light of internationalization and Integration  Prof Alex B. Brillantes, Jr., PhD Commissioner, Commission on Higher Education Office of the President, Republic of the Philippines (on secondment from the  University of the Philippines National College of Public Administration and Governance)    </vt:lpstr>
      <vt:lpstr>TOR as Panelist: Address the following areas:</vt:lpstr>
      <vt:lpstr>Key Messages</vt:lpstr>
      <vt:lpstr>PowerPoint Presentation</vt:lpstr>
      <vt:lpstr>PowerPoint Presentation</vt:lpstr>
      <vt:lpstr>PowerPoint Presentation</vt:lpstr>
      <vt:lpstr>PowerPoint Presentation</vt:lpstr>
      <vt:lpstr>PowerPoint Presentation</vt:lpstr>
      <vt:lpstr>PowerPoint Presentation</vt:lpstr>
      <vt:lpstr>Finally, issues and Concerns for Consideration (support from ASEAN)</vt:lpstr>
      <vt:lpstr>Applying an Indicative Policy Pyramid </vt:lpstr>
      <vt:lpstr>PowerPoint Presentation</vt:lpstr>
      <vt:lpstr>To summarize</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abrillantes</dc:creator>
  <cp:lastModifiedBy>Liermann Susanne</cp:lastModifiedBy>
  <cp:revision>165</cp:revision>
  <dcterms:created xsi:type="dcterms:W3CDTF">2014-09-12T02:11:56Z</dcterms:created>
  <dcterms:modified xsi:type="dcterms:W3CDTF">2016-07-20T13:11:15Z</dcterms:modified>
</cp:coreProperties>
</file>

<file path=docProps/thumbnail.jpeg>
</file>