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7" r:id="rId2"/>
    <p:sldId id="259" r:id="rId3"/>
    <p:sldId id="269" r:id="rId4"/>
    <p:sldId id="261" r:id="rId5"/>
    <p:sldId id="264" r:id="rId6"/>
    <p:sldId id="265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8" d="100"/>
          <a:sy n="48" d="100"/>
        </p:scale>
        <p:origin x="-112" y="-7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495A5-BEED-437A-AFF7-452CC116DA6C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26165-A848-4130-A69B-0CC90F9A1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024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3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8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37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04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748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13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4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15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34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442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9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5391D-2787-4187-ADCA-818D69806C4E}" type="datetimeFigureOut">
              <a:rPr lang="en-US" smtClean="0"/>
              <a:t>20.07.16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0E8CF-D386-4307-A4C4-B383B2F3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7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699" y="365125"/>
            <a:ext cx="11741972" cy="132556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600" b="1" dirty="0" smtClean="0">
                <a:solidFill>
                  <a:srgbClr val="0070C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Harmonizing HE in ASEAN – Generating Trust between ASEAN Member </a:t>
            </a:r>
            <a:r>
              <a:rPr lang="en-US" sz="2600" b="1" dirty="0" err="1" smtClean="0">
                <a:solidFill>
                  <a:srgbClr val="0070C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bStates</a:t>
            </a:r>
            <a:endParaRPr lang="en-US" sz="2600" b="1" dirty="0">
              <a:solidFill>
                <a:srgbClr val="0070C0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51529"/>
            <a:ext cx="10515600" cy="402543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/>
              <a:t>by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err="1" smtClean="0"/>
              <a:t>Mak</a:t>
            </a:r>
            <a:r>
              <a:rPr lang="en-US" dirty="0" smtClean="0"/>
              <a:t> </a:t>
            </a:r>
            <a:r>
              <a:rPr lang="en-US" dirty="0" err="1" smtClean="0"/>
              <a:t>Ngoy</a:t>
            </a:r>
            <a:endParaRPr lang="en-US" dirty="0" smtClean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/>
              <a:t>DG of HE, </a:t>
            </a:r>
            <a:r>
              <a:rPr lang="en-US" dirty="0" err="1" smtClean="0"/>
              <a:t>MoEYS</a:t>
            </a:r>
            <a:endParaRPr lang="en-US" dirty="0" smtClean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/>
              <a:t>at the 2</a:t>
            </a:r>
            <a:r>
              <a:rPr lang="en-US" baseline="30000" dirty="0" smtClean="0"/>
              <a:t>nd</a:t>
            </a:r>
            <a:r>
              <a:rPr lang="en-US" dirty="0" smtClean="0"/>
              <a:t> SHARE National Workshop on the Impact of Qualifications Frameworks and Learning Outcomes on HE in SEAN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/>
              <a:t>19-20 July 2016, </a:t>
            </a:r>
            <a:r>
              <a:rPr lang="en-US" dirty="0" err="1" smtClean="0"/>
              <a:t>Siem</a:t>
            </a:r>
            <a:r>
              <a:rPr lang="en-US" dirty="0" smtClean="0"/>
              <a:t> Reap, Cambodia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6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641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 smtClean="0">
                <a:solidFill>
                  <a:srgbClr val="0070C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Harmonization of HE toward supporting </a:t>
            </a:r>
            <a:r>
              <a:rPr lang="en-US" sz="3200" b="1" dirty="0">
                <a:solidFill>
                  <a:srgbClr val="0070C0"/>
                </a:solidFill>
              </a:rPr>
              <a:t>ASEAN Integration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4706"/>
            <a:ext cx="10515600" cy="504785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900" b="1" dirty="0" smtClean="0">
                <a:solidFill>
                  <a:srgbClr val="00B050"/>
                </a:solidFill>
              </a:rPr>
              <a:t>I. ASEAN Context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lphaUcPeriod"/>
            </a:pPr>
            <a:r>
              <a:rPr lang="en-US" sz="3000" b="1" dirty="0" smtClean="0"/>
              <a:t>ASEAN Integration (AEC) 2015 and Beyond</a:t>
            </a:r>
            <a:endParaRPr lang="km-KH" dirty="0" smtClean="0"/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Student Mobility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Skilled Labor Mobility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lphaUcPeriod" startAt="2"/>
            </a:pPr>
            <a:r>
              <a:rPr lang="en-US" sz="3300" b="1" dirty="0" smtClean="0"/>
              <a:t>Institutions and Mechanisms to Support Mobility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ASEAN Meeting for Ministers Education (AMME)– Government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ASEAN Quality Assurance Network (AQAN) – Accrediting Agencies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ASEAN University Network (AUN) – Universities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ACTS, AQAF, AQRF, AUN-QA, MRAs, AIMS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955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Khmer OS Muol Light" panose="02000500000000020004" pitchFamily="2" charset="0"/>
                <a:cs typeface="Khmer OS Muol Light" panose="02000500000000020004" pitchFamily="2" charset="0"/>
              </a:rPr>
              <a:t>C. Platforms to Support Mobility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94559"/>
            <a:ext cx="10515600" cy="3982403"/>
          </a:xfrm>
        </p:spPr>
        <p:txBody>
          <a:bodyPr/>
          <a:lstStyle/>
          <a:p>
            <a:r>
              <a:rPr lang="en-US" dirty="0" smtClean="0"/>
              <a:t>ASEAN International Mobility for Students (AIMS) – Platform to promote students exchange within ASEAN States and Beyond</a:t>
            </a:r>
          </a:p>
          <a:p>
            <a:endParaRPr lang="en-US" dirty="0"/>
          </a:p>
          <a:p>
            <a:r>
              <a:rPr lang="en-US" dirty="0" smtClean="0"/>
              <a:t>ASEAN Mutual Recognition Arrangements (MRAs):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A</a:t>
            </a:r>
            <a:r>
              <a:rPr lang="en-US" dirty="0" smtClean="0"/>
              <a:t>im </a:t>
            </a:r>
            <a:r>
              <a:rPr lang="en-US" dirty="0"/>
              <a:t>to facilitate mobility of </a:t>
            </a:r>
            <a:r>
              <a:rPr lang="en-US" dirty="0" smtClean="0"/>
              <a:t>professionals/skilled </a:t>
            </a:r>
            <a:r>
              <a:rPr lang="en-US" dirty="0"/>
              <a:t>labor in ASEAN.  Through exchange of information, MRAs also work towards the adoption of best practices on standards and </a:t>
            </a:r>
            <a:r>
              <a:rPr lang="en-US" dirty="0" smtClean="0"/>
              <a:t>qualifications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8 Professionals: </a:t>
            </a:r>
            <a:r>
              <a:rPr lang="en-US" i="1" dirty="0" smtClean="0"/>
              <a:t>Engineering, Architecture, Nursing, Medical Doctor, Dental Doctor, Accountancy, Tourism and Surveying.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9452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8324"/>
            <a:ext cx="10515600" cy="66726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 smtClean="0">
                <a:solidFill>
                  <a:srgbClr val="00B05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II. Cambodian Context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79" y="1602889"/>
            <a:ext cx="11417644" cy="475672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3200" b="1" dirty="0" smtClean="0"/>
              <a:t>A. </a:t>
            </a:r>
            <a:r>
              <a:rPr lang="en-US" sz="3200" b="1" dirty="0" smtClean="0"/>
              <a:t>Cambodia Vision 2030 </a:t>
            </a:r>
            <a:r>
              <a:rPr lang="km-KH" sz="3200" b="1" dirty="0" smtClean="0"/>
              <a:t>– </a:t>
            </a:r>
            <a:r>
              <a:rPr lang="en-US" sz="3200" b="1" dirty="0" smtClean="0"/>
              <a:t>High Middle Income Country</a:t>
            </a:r>
            <a:endParaRPr lang="km-KH" sz="32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AU" sz="32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3200" b="1" dirty="0" smtClean="0"/>
              <a:t>B. Law and Policy on HE Development and Quality Improvement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AU" sz="2800" dirty="0" smtClean="0"/>
              <a:t>Law on Education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Royal </a:t>
            </a:r>
            <a:r>
              <a:rPr lang="en-US" sz="2800" dirty="0" err="1" smtClean="0"/>
              <a:t>Kret</a:t>
            </a:r>
            <a:r>
              <a:rPr lang="en-US" sz="2800" dirty="0" smtClean="0"/>
              <a:t> on Accreditation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Sub-decree on Cambodia National Qualification Framework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Sub-decree on Criteria for HEI Establishment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Policy on HE Vision 2030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5-year Education Strategic Plan</a:t>
            </a:r>
          </a:p>
        </p:txBody>
      </p:sp>
    </p:spTree>
    <p:extLst>
      <p:ext uri="{BB962C8B-B14F-4D97-AF65-F5344CB8AC3E}">
        <p14:creationId xmlns:p14="http://schemas.microsoft.com/office/powerpoint/2010/main" val="1395553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464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rgbClr val="0070C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Challenges toward Harmonizing HE in ASEAN</a:t>
            </a:r>
            <a:endParaRPr lang="en-US" sz="3600" b="1" dirty="0">
              <a:solidFill>
                <a:srgbClr val="0070C0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412" y="2339787"/>
            <a:ext cx="11354696" cy="3837175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200" dirty="0" smtClean="0"/>
              <a:t>Capacity and Resources to Implement Set Policies and Strategies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endParaRPr lang="en-US" sz="3200" dirty="0" smtClean="0"/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200" dirty="0" smtClean="0"/>
              <a:t>Large Gap of HE Level within AMS (6 AMS and CLMV)</a:t>
            </a:r>
            <a:endParaRPr lang="km-KH" sz="3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68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5947"/>
            <a:ext cx="10515600" cy="72493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rgbClr val="0070C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Suggestions toward Harmonizing HE in ASEAN</a:t>
            </a:r>
            <a:endParaRPr lang="en-US" sz="3600" b="1" dirty="0">
              <a:solidFill>
                <a:srgbClr val="0070C0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605" y="1737360"/>
            <a:ext cx="11236411" cy="4803482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b="1" dirty="0" smtClean="0"/>
              <a:t>Redesign IAI </a:t>
            </a:r>
            <a:r>
              <a:rPr lang="en-US" sz="3000" b="1" dirty="0" err="1" smtClean="0"/>
              <a:t>programme</a:t>
            </a:r>
            <a:r>
              <a:rPr lang="en-US" sz="3000" b="1" dirty="0" smtClean="0"/>
              <a:t> for HRD to reduce the gap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000" dirty="0" smtClean="0"/>
              <a:t>Short-term Training </a:t>
            </a:r>
            <a:r>
              <a:rPr lang="en-US" sz="3000" dirty="0" err="1" smtClean="0"/>
              <a:t>Programme</a:t>
            </a:r>
            <a:endParaRPr lang="en-US" sz="3000" dirty="0" smtClean="0"/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000" dirty="0" smtClean="0">
                <a:solidFill>
                  <a:srgbClr val="FF0000"/>
                </a:solidFill>
              </a:rPr>
              <a:t>Long-term </a:t>
            </a:r>
            <a:r>
              <a:rPr lang="en-US" sz="3000" dirty="0" err="1" smtClean="0">
                <a:solidFill>
                  <a:srgbClr val="FF0000"/>
                </a:solidFill>
              </a:rPr>
              <a:t>Trainging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</a:rPr>
              <a:t>Programme</a:t>
            </a:r>
            <a:r>
              <a:rPr lang="en-US" sz="3000" dirty="0" smtClean="0">
                <a:solidFill>
                  <a:srgbClr val="FF0000"/>
                </a:solidFill>
              </a:rPr>
              <a:t> (Scholarship from 6 AMS to CLMV)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b="1" dirty="0" smtClean="0"/>
              <a:t>Create ASEAN Fund for Student Mobility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b="1" dirty="0" smtClean="0"/>
              <a:t>Establish Capacity Development Project for CLMV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endParaRPr lang="en-US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/>
              <a:t>               </a:t>
            </a:r>
            <a:r>
              <a:rPr lang="en-US" sz="3200" b="1" dirty="0" smtClean="0">
                <a:solidFill>
                  <a:srgbClr val="00B050"/>
                </a:solidFill>
              </a:rPr>
              <a:t>Therefore, continued Support from SHARE is badly needed.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97050" y="574431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2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68194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Thank You</a:t>
            </a:r>
            <a:r>
              <a:rPr lang="km-KH" sz="5400" b="1" dirty="0" smtClean="0">
                <a:solidFill>
                  <a:srgbClr val="0070C0"/>
                </a:solidFill>
                <a:latin typeface="Khmer OS Muol Light" panose="02000500000000020004" pitchFamily="2" charset="0"/>
                <a:cs typeface="Khmer OS Muol Light" panose="02000500000000020004" pitchFamily="2" charset="0"/>
              </a:rPr>
              <a:t>!</a:t>
            </a:r>
            <a:endParaRPr lang="en-US" sz="5400" b="1" dirty="0">
              <a:solidFill>
                <a:srgbClr val="0070C0"/>
              </a:solidFill>
              <a:latin typeface="Khmer OS Muol Light" panose="02000500000000020004" pitchFamily="2" charset="0"/>
              <a:cs typeface="Khmer OS Muol Ligh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39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310</Words>
  <Application>Microsoft Macintosh PowerPoint</Application>
  <PresentationFormat>Custom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Harmonizing HE in ASEAN – Generating Trust between ASEAN Member bStates</vt:lpstr>
      <vt:lpstr>Harmonization of HE toward supporting ASEAN Integration </vt:lpstr>
      <vt:lpstr>C. Platforms to Support Mobility</vt:lpstr>
      <vt:lpstr>II. Cambodian Context</vt:lpstr>
      <vt:lpstr>Challenges toward Harmonizing HE in ASEAN</vt:lpstr>
      <vt:lpstr>Suggestions toward Harmonizing HE in ASEAN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ប្រព័ន្ធធានាគុណភាពអប់រំនៅឧត្តមសិក្សា៖ បញ្ហាប្រឈម និងទិសដៅ</dc:title>
  <dc:creator>Mak Ngoy</dc:creator>
  <cp:lastModifiedBy>Liermann Susanne</cp:lastModifiedBy>
  <cp:revision>101</cp:revision>
  <cp:lastPrinted>2016-05-01T09:29:59Z</cp:lastPrinted>
  <dcterms:created xsi:type="dcterms:W3CDTF">2016-04-30T04:53:39Z</dcterms:created>
  <dcterms:modified xsi:type="dcterms:W3CDTF">2016-07-20T13:11:10Z</dcterms:modified>
</cp:coreProperties>
</file>